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91" r:id="rId4"/>
    <p:sldId id="292" r:id="rId5"/>
    <p:sldId id="295" r:id="rId6"/>
    <p:sldId id="273" r:id="rId7"/>
    <p:sldId id="294" r:id="rId8"/>
    <p:sldId id="276" r:id="rId9"/>
    <p:sldId id="277" r:id="rId10"/>
    <p:sldId id="272" r:id="rId11"/>
    <p:sldId id="278" r:id="rId12"/>
    <p:sldId id="280" r:id="rId13"/>
    <p:sldId id="271" r:id="rId14"/>
    <p:sldId id="279" r:id="rId15"/>
    <p:sldId id="281" r:id="rId16"/>
    <p:sldId id="282" r:id="rId17"/>
    <p:sldId id="283" r:id="rId18"/>
    <p:sldId id="284" r:id="rId19"/>
    <p:sldId id="287" r:id="rId20"/>
    <p:sldId id="288" r:id="rId21"/>
    <p:sldId id="289" r:id="rId22"/>
    <p:sldId id="293" r:id="rId23"/>
  </p:sldIdLst>
  <p:sldSz cx="9144000" cy="6858000" type="screen4x3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8761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37078-C9A1-43FF-A493-EE10663EE338}" type="datetimeFigureOut">
              <a:rPr lang="da-DK" smtClean="0"/>
              <a:t>02-09-2013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3CE79-AF30-4B9D-A55D-088394DF124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3474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3CE79-AF30-4B9D-A55D-088394DF1247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8065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F217-4EF9-42AD-B89C-5BF58D3235BB}" type="datetimeFigureOut">
              <a:rPr lang="da-DK" smtClean="0"/>
              <a:t>02-09-2013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7EF0-4B3A-4DF9-8712-A3F2CBC39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6335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F217-4EF9-42AD-B89C-5BF58D3235BB}" type="datetimeFigureOut">
              <a:rPr lang="da-DK" smtClean="0"/>
              <a:t>02-09-2013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7EF0-4B3A-4DF9-8712-A3F2CBC39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8828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F217-4EF9-42AD-B89C-5BF58D3235BB}" type="datetimeFigureOut">
              <a:rPr lang="da-DK" smtClean="0"/>
              <a:t>02-09-2013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7EF0-4B3A-4DF9-8712-A3F2CBC39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411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F217-4EF9-42AD-B89C-5BF58D3235BB}" type="datetimeFigureOut">
              <a:rPr lang="da-DK" smtClean="0"/>
              <a:t>02-09-2013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7EF0-4B3A-4DF9-8712-A3F2CBC39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2101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F217-4EF9-42AD-B89C-5BF58D3235BB}" type="datetimeFigureOut">
              <a:rPr lang="da-DK" smtClean="0"/>
              <a:t>02-09-2013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7EF0-4B3A-4DF9-8712-A3F2CBC39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4163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F217-4EF9-42AD-B89C-5BF58D3235BB}" type="datetimeFigureOut">
              <a:rPr lang="da-DK" smtClean="0"/>
              <a:t>02-09-2013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7EF0-4B3A-4DF9-8712-A3F2CBC39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1108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F217-4EF9-42AD-B89C-5BF58D3235BB}" type="datetimeFigureOut">
              <a:rPr lang="da-DK" smtClean="0"/>
              <a:t>02-09-2013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7EF0-4B3A-4DF9-8712-A3F2CBC39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1944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F217-4EF9-42AD-B89C-5BF58D3235BB}" type="datetimeFigureOut">
              <a:rPr lang="da-DK" smtClean="0"/>
              <a:t>02-09-2013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7EF0-4B3A-4DF9-8712-A3F2CBC39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9694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F217-4EF9-42AD-B89C-5BF58D3235BB}" type="datetimeFigureOut">
              <a:rPr lang="da-DK" smtClean="0"/>
              <a:t>02-09-2013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7EF0-4B3A-4DF9-8712-A3F2CBC39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5823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F217-4EF9-42AD-B89C-5BF58D3235BB}" type="datetimeFigureOut">
              <a:rPr lang="da-DK" smtClean="0"/>
              <a:t>02-09-2013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7EF0-4B3A-4DF9-8712-A3F2CBC39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1994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F217-4EF9-42AD-B89C-5BF58D3235BB}" type="datetimeFigureOut">
              <a:rPr lang="da-DK" smtClean="0"/>
              <a:t>02-09-2013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7EF0-4B3A-4DF9-8712-A3F2CBC39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0477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7F217-4EF9-42AD-B89C-5BF58D3235BB}" type="datetimeFigureOut">
              <a:rPr lang="da-DK" smtClean="0"/>
              <a:t>02-09-2013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47EF0-4B3A-4DF9-8712-A3F2CBC39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423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dk/url?sa=i&amp;rct=j&amp;q=&amp;esrc=s&amp;frm=1&amp;source=images&amp;cd=&amp;cad=rja&amp;docid=lFene9z_InPMoM&amp;tbnid=bVsGidzekkEkTM:&amp;ved=0CAUQjRw&amp;url=http://tracksinthedust.com/2012/09/&amp;ei=HNbvUZ69LOuk4AS7-YDgDg&amp;bvm=bv.49641647,d.bGE&amp;psig=AFQjCNEc7yI-BrpRdtsgzx89RbnUVbJJ3Q&amp;ust=1374758718025310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dk/url?sa=i&amp;rct=j&amp;q=&amp;source=images&amp;cd=&amp;cad=rja&amp;docid=DIHnVGw50JlWdM&amp;tbnid=5XJXmm5M4i4_iM:&amp;ved=0CAUQjRw&amp;url=http://intechweb.wordpress.com/2011/06/08/luck-be-a-worldcat-intech-marks-worldcats-ten-millionth-milestone-record/&amp;ei=fJOxUdS1Hqep4ASOpYGQCw&amp;bvm=bv.47534661,d.bGE&amp;psig=AFQjCNEKrMC5IlrcC8pKB53Xo6Bznf2Lsw&amp;ust=1370678513106421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395536" y="4171528"/>
            <a:ext cx="8280920" cy="985664"/>
          </a:xfrm>
        </p:spPr>
        <p:txBody>
          <a:bodyPr>
            <a:normAutofit/>
          </a:bodyPr>
          <a:lstStyle/>
          <a:p>
            <a:r>
              <a:rPr lang="da-DK" dirty="0" err="1" smtClean="0">
                <a:solidFill>
                  <a:schemeClr val="tx1"/>
                </a:solidFill>
              </a:rPr>
              <a:t>Opening</a:t>
            </a:r>
            <a:r>
              <a:rPr lang="da-DK" dirty="0" smtClean="0">
                <a:solidFill>
                  <a:schemeClr val="tx1"/>
                </a:solidFill>
              </a:rPr>
              <a:t> up the </a:t>
            </a:r>
            <a:r>
              <a:rPr lang="da-DK" dirty="0" err="1" smtClean="0">
                <a:solidFill>
                  <a:schemeClr val="tx1"/>
                </a:solidFill>
              </a:rPr>
              <a:t>bibliography</a:t>
            </a:r>
            <a:r>
              <a:rPr lang="da-DK" dirty="0" smtClean="0">
                <a:solidFill>
                  <a:schemeClr val="tx1"/>
                </a:solidFill>
              </a:rPr>
              <a:t> for the future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692697"/>
            <a:ext cx="5544616" cy="2592287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The Danish Scenario:</a:t>
            </a:r>
            <a:br>
              <a:rPr lang="en-US" b="1" dirty="0" smtClean="0"/>
            </a:br>
            <a:r>
              <a:rPr lang="en-US" b="1" dirty="0" smtClean="0"/>
              <a:t>taking Danish National Bibliography reuse to the next level</a:t>
            </a:r>
            <a:endParaRPr lang="da-DK" dirty="0"/>
          </a:p>
        </p:txBody>
      </p:sp>
      <p:sp>
        <p:nvSpPr>
          <p:cNvPr id="4" name="Tekstboks 3"/>
          <p:cNvSpPr txBox="1"/>
          <p:nvPr/>
        </p:nvSpPr>
        <p:spPr>
          <a:xfrm>
            <a:off x="2615506" y="5445224"/>
            <a:ext cx="3833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 smtClean="0"/>
              <a:t>Carsten H. Andersen</a:t>
            </a:r>
          </a:p>
          <a:p>
            <a:pPr algn="ctr"/>
            <a:r>
              <a:rPr lang="da-DK" dirty="0" smtClean="0"/>
              <a:t> </a:t>
            </a:r>
            <a:r>
              <a:rPr lang="da-DK" dirty="0" err="1" smtClean="0"/>
              <a:t>Director</a:t>
            </a:r>
            <a:r>
              <a:rPr lang="da-DK" dirty="0" smtClean="0"/>
              <a:t> of </a:t>
            </a:r>
            <a:r>
              <a:rPr lang="da-DK" dirty="0" err="1" smtClean="0"/>
              <a:t>Bibliographic</a:t>
            </a:r>
            <a:r>
              <a:rPr lang="da-DK" dirty="0" smtClean="0"/>
              <a:t> Services, DBC</a:t>
            </a:r>
          </a:p>
        </p:txBody>
      </p:sp>
      <p:sp>
        <p:nvSpPr>
          <p:cNvPr id="5" name="AutoShape 2" descr="data:image/jpeg;base64,/9j/4AAQSkZJRgABAQAAAQABAAD/2wCEAAkGBhQSERUUEhQUFBUVFBUVFxQUFBQVFRgUFRQVFBQUFBQXHCYeFxojGRQUHy8gJCcpLCwsFR4xNTAqNSYrLCkBCQoKDgwOGg8PGiwkHyQsKSwpLCwsLCwsLCwsLCwsLCwpKSwpKSwpLCwsLCwsKSwsKSwsKSwsLCkpKSksLCkpKv/AABEIALkBEQMBIgACEQEDEQH/xAAcAAABBQEBAQAAAAAAAAAAAAAEAAECAwUGBwj/xAA+EAABBAAEAwUFCAEDAgcAAAABAAIDEQQSITEFQVEGE2FxkSJSgaHwBxQjMkKxwdFyYuHxFlMVNEOCoqOz/8QAGgEAAgMBAQAAAAAAAAAAAAAAAgMAAQQFBv/EAC4RAAICAQMDAgQFBQAAAAAAAAABAhEDEiExBBNBIlEUI3GhYYGRsfAyM0LB4f/aAAwDAQACEQMRAD8A83ASLVIBPS3tkKiEgFaWpMbSFstIqUmWNVc6K9lFrEuwqLYxaelAClc0ZvNJew1bkm9Ubh0GByReF0S5PYYgxjVZSeJqIbh0nVQygKaOk0ARksWiFY1OhO0DKIRGFIFPEFIBEpbk07HMcZw7nzd2yry5iTsAf53QL+zsjRZ18l2k8QIJrUArkWcQL3HVzdfZFgiueb65rBk7kJPRVcm2ChOPquzImgLTRQskVrWxpJOoQZYtWOdrcyZcdPYBECeWM0ANydkWWpg3UHZNa2EaVwQhFCum/roh8ZFraLLvaTubY1TIrYCaRkKTW2UVLheilh4ACCUOncVRq8JwwaNdT5LYY69kBhYmEDKdfPVFtYQtMNhlF5UCnDkiE6yiBVZKscqSoBQiolPaZSyhkkklCDAJ6TqcUVlKsJIZkVqBaj3x0qZIkpTtjHGihhpWll6hVgK5jeiGXuWimuqKhak6NWYeIjVJk7QyKplzcLzTsajWDRRdAs6lY3STgdS0I9kC1uiUWJymige/AaNB7LCzntoowixaCkaUcGRomJOStjKEZuioeiOTIkU8TxOWGQ88jq8yKC5LgdZ9V1nFMAZYywEC+Z8NVy//AIA+O3B5ths+yQPIHms+WcWnFujThg7TRqYvBghYWLwpC6lwsfBZuKw9rH0+Zxe5pz4lI5twVkbFbiYKKoDqXbxyTVnHnFplczdVIFRI1V0kOip5NMgVjckyhypElFPLKh9yichVFzsVW3qrGcekAqwf8hZQIYXHRWfdq3Kmp+Be7N3BdomHSQZT13b/AGFqR4hrvyuB8iCuTjiHS1c2IdK8tD6hPjkl5L3OnIVTwsiKeRuzyfB/tD13+aIZxf8A7jcv+oat/sJiyIoMTJmSAiwQR1GqcphQySZJSii1rETGKVbArGMJWSUvA6KJOkUmNV0eGTuakuSGpPyDyQJoWaopjFJuGtU57UTTuShw+ZXsw2tKTG1otKCLTx6rHOdGiMbBhhaGiZjL0Wj3WteFoeWKik6xmkpOFOtAmug/dBStsrdwPEnRhwFe22jY3HgsbFRUUcJbklEtwWIoUVY7XUIKGfVFMfR0Vy2ZFwDPGqmx6aVnNUuR3ZKo0WvsKEsdghUwyInMly3VMJOnaMl8wDxHrm8NQB49FTiWUFoztANgb7nnp1QuPFNuqXPnDtzVcM6EJqcTmcc9ZgfZRcsb5n5WC+p5DzK18FwNjB7Xtu8dB8AuvC1E5WSnIxI4StFkQLaWvJw9pGmiCfw9zdRr5f0k5FN7jselbGHjMHqg2w8vgt6UZvNZ+Jjyi/FHjyN7AZcKXqA42UB5a+ZTEWn3V0Ua3r2Oc+SLI1OlMtUXIyDgqQcq6UwrKGEVG2EtPhsfMc0TBxLXLIMp5H9J+PJVBM9lijqFabXALiaVpLH+4t8fUpJncfsDpOmYEZC1UxMRcbVzpyNcUSTiAlXww2tKDCLO8lDlGzLiwxRkcHqtRuGASZhedIHlsYoUBtwdalXF7WNLnENa0WSdgFbisS2Npe8gNaCSTyAXm/H+0D8U/K3MyMHRvl+p3U+HL5q8cHkf4AzmofU2/wDrGJuKMpa8tbF3bLFaudme4jcA0zlei3hh5XjvJDlvVrAKJHUjkPPUrF+z7s5HI/vp6IaSGMOozCvbfXTkD59L7bifCJ4zbgXtJ3AJI8wNwsufLBZNEfHL/wBD8WOTjcufY51zlq8Hw8cliU1QUO6YWmwCXDQ3sb38VmTsLSRqmRmluyOLapFfFsI1kn4bsw30Gx6IcuI0NcjoQdxfJNn57gqJlCfdiqoKbKDuqXtTQm0RO7MbIA0A0FDQVsEtumHyQnxJc7NTRoB7IoaCtlcyawhi1XYcbhSUrIkRlchcQMwo6jorpTqqXOUVPkltcFcUYApoAHQCkq1Us6qe9NT3AosUCVHOmc5MiwWiuaFrtx8ea5zibhmIGwW9ip8rSVy+JfqmKnLgGTaiRYERE1URouEaLVExofKmLFYmKIsraxSyJ7SzqFDUnUbUgoUKkylaZSy9jpo0VGLQsbUfAxc6RpiH4WOvNa+Gj9Vl4Wr1WrhzayTNCCo8PatdCK1U43Bec9vO2efNhsObZdSPB/PW8bSP09Tz22uxx43kdIqc1BWzK7ZdpvvMhjiP4LToffI/WfDoPj0rW+z77PH4wOmfmZCA5rTze8jLY6tb+4rkVyvDXxiZnftcY8zS8M0cWXrR8voL6Q4Hx2B8DBhcuTLlYKAaANKodOmid1c5Y4aMf6/zyJhF3re7/Y8P4bipeHYt8MuYAHLIBpY/S9vqD4gr1LgPaMD8OUlzDs4/mbe13u09Vy32o9mpXN+8OFuZeZ4G7DqLHIA/uhPsx4s2UnDSmn5XdzIauq9qLXwsjyPQLPP5uPuVuv6jfUVtLzwzpO1/Zw4ZrsSxwbGNXt5CzVt8SSPO1ndm4/vGZw9oBvTqSP4T/aaZoMBHC6QuY/EChVU1jHHKT0zEGv8ASivsliHciZuuVz4Zm9dc7HDxDXj5pUsa+Hbt819C45XGWp1a+/8A05cxAAjYtcWkeRP8KlzF1/bzsg6F5xMILmO1e0cxycPFczgJYyQ5wLmkHQGjfL5rThlap8istN6o8MpwbwJG3eWxfWudLXxzIy8mIEM5B26yBHZoLpv+nXthDyeXyRzTatC1JJ7mKWAKLZKKeUoZzkpKxjdFmIYbQvdlEuxCokxCKNlOmRMaoepPmVLnJqsBiBTOclag5yauQWC8Sf7K52Z2q3uI7Ln3nVNxbtis2yRbEEYwaIaEIoLYjKhKLipIaacWiZGO56WdU50syEGy8PUZ8VkHjyCHlxAb4nogXvJNlC5UU2W/fX+8UlQkg1AHp0USMgYq4GoxjFkZ0EgjCx2teGGgsvDPpZna7tUcOzu4z+K8WDvkbtm8zqB5eCQ4OTpDHJRVsE7cdrcgOHgPtGxI8fpH/bafePM8vM6cXguGuMb5A1zmMoPcAcrc15QXDQbI3s12bmx2IEUV2fafIbIY0nV7juSfUlfQGH4FBgcCcMwA5mkOa4BznZ9Hvk5WdfkBoE2c1hWmPPkRCWqalJfkeaCHC8UwjIYGMw2IgZUbOR5uGbd7XGySdQTeut8rwLtFPgJnNIOhyyRO0Fj9j4/ut/tX2MfhT95wubI32nNBOaP/AFNO+X5jy2zpuMw45obi293MBTcUwe14CVg/O359KQY5KveP3RsyQ3uPP7/z2PSuD9s4sXGWvtzMpDmOFuFiqNbjxXkvGMOMJjHCB/steHRu5t/UAfEHT4IaaGXCvAJqxbJY3Wxw6scK+INEcws7ETkmz6pmLBpnqi9mLllioU1TPYuK45nGOGO7r/zEJbIYuYcAQa6tc0uo9RW4WD9j/aQYfFHDymo8RTddmzDSM67ZtWeZauL4ZxaSF7ZIXuje39bTr5EbEHodEsZijJK6R1BzyS7KMos7kAbI49PpuP8AixcssZRp8n1BjuG/hFv5m1z/AGXivHuHjC4ksBtkmoOwa88vivRfs87bjGYPLKfx4QI5Lr2hXsS/+4DXxDly/bzDsNk+K5meUcOVJfQ0dLGU4uMjmSKN9FqO7TyFgjO1UsDDcSBpr9HbAnZ3x5FHnDsMbnF9PBFMrccza1rgTJU9xpXKU0cQia4OJkJNtrQDraBE/XZKR1paVB3ZF6iWpZksyIhWWqFK0qsq0yxiqXORAhJBIBNIWQI4uwWDcS0YueJ1W/xE/hrBG6f0/kV1HgJhRKHhCIW1GVFWKmyt8eSyjIFdxRxzAcq0+vggkuUtwG9y/vkzsQeSpSVamU3Y5KZJJCCJJJJQh6vEjokHCEfE1c+UjqpF0QXnIwkuOxjgwZnPe6r0ayNugc4/pa1oBJ/tdB2i7QuL3YWBru9Ja0uG/tAHKzxNgXy1Xe9iPs7MEIH65ADM6iB1EbejG/M3ewAXPP8ADw1VcnwgHGM5U3SXIZ2Rw0eEg7jCNBP/AKmIIGaR/vC/yt5Ach4o50jySxjS9xouJcA0eL3m/PQE+qrHF+7zwNhy924Hvcrva1FezWpo7XyK6Ls/G12HIk0cbDqzNIb+Vvtbg0BsdFhi82SajJrdWMyOONOUV5OGx/E3MnMUpaBRy+6SdGuu6Iq9Dohsf9j7MRAJ8M9jJXWTHZMLjZvK7Us8tRyHVN2w4X3rsrI5C9ubK7MS5sZNjM5+jgDZqyacdQuUfhOJYY/hmStxkcQ6qsnIacNjuOSf02qLtv719xs3DJFOOz8+TlOPcMlw8roZ2GORm7TVaiwQRoQRWqz2u0oo/jWKme8mfPnJsmQODietu1KzHvXbx3W5gzVq2dk43Ui2OQLXq+GRNTEo3+AccfhpRJGeRa5vJzTuD8j5hbfEe0gn3FeFrjo5F0vZvDwytla4Ey1+GLoePmVz+s6eE/mPlG/ps7h6QHF4gUG1dpsPxEs0NlvzHl1CWLwToyS7foeSFLgVngklsaZVPk2Q8OFtNhQz0sqGYxm2/Fp2K1sTxVk7rYwR6AZB4DdMozSi4skHWoqkmlJk9oWi0y1sdqp2hV7JaQ08ipXZPIfgsSAKNczqa+Ky8U8EmtrPomc9Dl9lXp07l44XIp4pJ7ICxWoziM1lBsW3p46YmfqZapBcSuJVMSuWszg3FYLYD7u/kf8AdZC6CUZmkHmKWA5tGkqQua3GSSSQgCSSSUIJJJJQh61Chcdx7IcjNwaLq2PQLH7V4+SNrAwlodmsg0bFUL9fRcl99cTqfidT81khh1K2b5ZdLpHW8QeSHSjExxvGoa1/4ziBQ1abaenh6ICPjOIO+LmA8Z5z8gSgMPwbESfkimd5MIHqQB81TiMI+N7mPaWvbo5pNkaA8iRsQmRxxW1gPK+aNtvGXDfE4p3k97R6uk/hFQ9spmMcxkuIyuqw7ESG6/xqvVcs09KT5ij7CZPiZeDXm49IdqHq4+rySg5uIyO/M91dMxA9BohC0qL28uaJYYrwA+om/LLZMbyP8oUyhTDVW+MBGoaeAJ5ZT5JgqYNIdppWNdfgjFphMciLw+KLSCDRGoI3B6rPaVYHqDEzsYOPtnYI5zTv0v2aTt7Q5HQa7ackFxN0jGCE1kDi4aC7PO91z7JUdBjzWU+0ByPLyPJZJdPpeqH6GuOa1UiAnIRfCcB38oZnEd65nGgK8UNKwEaeiHBrZRRQxydGm/GFji1xzZTWYeHPxVjZQ7UarJzJw6tRopoKNkYit0nPtZbMYeev7qxuKHkgcCWwiaTkhpJaBPVRdJZ80NjJeXRDGOqQ1vREEmfaUIVZKvjC3xVHNk7YREFYN1FuyQKYyEnOQuJwgdrsev8Aauc9NalXyCzKmgLd/VVLXNHQoSTA+76H+0Dh7CwNJWOgcORUCEFFDJJJKiHq/wB2a9tPaHDo4Aj0K08DhmtrK1rfIAfshcMxacDKXInI7EYhkIXl3a9tY7Ef5N//ACYvVsOxeXdt46x83j3Z/wDqYP4TOjfzH9BXUL0o5xreaZshrUHbldf7KRHp4bqLp6Nf8fFdk5hPYC99fnqVEj01+fRRbL430+Z+vJVOfRPXn/SpshbmHy1TkoeyND9dKVrn8v2/ZVZZF7VFg3UnGjVH4qTW6ny/tUy1ybXBez7sW4MjLWv7ovGa8ri0gUSNrvfXb4rPx2CkheY5WFjxrlPTqCNCPELr/s2d+O0m9YyweZzOJPwZ812XaPgseJZkkbts4fmafeaf42WN9RonT4Nfa1RtHi4eptkRvHezsmFd7XtMP5ZAND4O90+HossOWyMlJWhDTTpmhHMpkgoASK1sijimHGbQQTQqhuNdb0vQa1Rv5BRtM2RLRA4sappizKTSoEKNoGg1Kgpjtz0Cz5n2UTNJTa6oVTFGtwc072ItCIjCqY1XtWlGYtJUXOUS5JRlkSUiUyZWCK0kkyIAe0ya09qAkO5HQJKVp1VEPVcOtCFqow8K0YIl5xnZssgYV5n9oLKx7/GOM/8Axr+F6rG9jTTnNHmQF5f9pTmnH20ggwx6g3zkH8LR0n9z8hGd+k5Fx8Lrxo/X9Ju7vX0Pgn5+v19dFARDnr/Hl8F2Tmki3ruR8FU6Pfw/roiGjb626pq6+P0VGrIDsi06n5K5rNtPrkk0bDzVgG2mv1qfrmqSIQ7mvHraZo1Pl/JCsL635+g+KiPzfD+VJBLk7L7N5R3rbIFCTc1ZJAaB8My72TFseCWODgHFpINgOaaI8wV4rgcGZTkBAFjcXuSNudL0HsvgDhIXxvcCXSFwrbLTWg+F5bpcvPGKbd7+x0MUm0lRqYyJrwQ4AgiiCLBHiFwXHOyeW3wajmzmP8TzHh/wu5kxIPMIOYXzCTjySxu0HOCktzy0hIPXacX4AyWyCGv94Df/ACHNcljMC+J1PFdDyPkV08eVZF+JinjlAiyVWteg1Nr6TkAmGEpZlS16m0qVYWojK0qICuKrAUqimx2BWhQaFIoixKJcnKjapAjlMkmVopjqKRCSsBiSTJrVgk0lG0lC7PcMJBYQnaDjjMK2mkOlI0b7v+p39LG4n2wyAshNnnIdh/j1PiuPlxJcSSSSdydSfMri4umct5cHSlkS2Rov44+7Jsk2b6rF41izJLmO+QD0Lv7UpHoCZ9n5LfHEou0Z5TbVMoDtT5fNPX19eabuvFLu/H5BPsz6WSI67fXL1Tk6eSj3fifrVP3f1or1E0sUeh+vrl80g93L62/3SLPEpCLxPyVaiaWPLvpvRvXlt01VcW+vRTMPifkk2HxKpuy1FoswMlPd5fz/ALrdixrgNysGGOnaLRZKkyhZqxypUan3x3VS++u6rPEqXfJfbQ3WaBxp5lVTPDhTgCOhQnfJu8VrGkU5AWN4NWseo93n8DzWW5taFdGJVTPA1/5h8efqnRk/ImUE90YQcrWvVs/DiPy+0Pn6IQJglpoLaU9KuNyutEQQTEpyVG1UghimTkpkKBYkySSIFiTWkkiKEUxTplARWkkkrIbL3Wq6VCkm9tF62TLPFVPwou7PyU052RLHEFyYO7CdHfIFROFPvH0b/SJ5KIV9qJNTKBgj759Al90PvH5IsJhuq7UStTBBgj7x+SRwJ953yRfNSU7US9TBY8FW5J+P9KZwo8fUq8JwrWOJNTKIcKBuT8VeGhJ6ZV2ohKbRYKSsKB/hMEHZjYXeZNxCgfNQ5KZU7MSu6yJKbOmeoqdmJFmkSMqpkAduPjz9VIpwq7UUW8smV/c+bTfmnENbq/koFRxSJZQ9qgVY9VpYQkxSSKCihkySShTEUyRSKIFiSSTKFDpkklRD/9k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2052" name="Picture 4" descr="https://encrypted-tbn2.gstatic.com/images?q=tbn:ANd9GcRzSDSPiOyIyLzc7wE5CuIFSfoqa0QPQoTtRxabQwTlJShIdJw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764704"/>
            <a:ext cx="340670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28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frundet rektangel 5"/>
          <p:cNvSpPr/>
          <p:nvPr/>
        </p:nvSpPr>
        <p:spPr>
          <a:xfrm>
            <a:off x="6228184" y="1484784"/>
            <a:ext cx="2160240" cy="720080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err="1" smtClean="0"/>
              <a:t>About</a:t>
            </a:r>
            <a:r>
              <a:rPr lang="da-DK" sz="2400" dirty="0" smtClean="0"/>
              <a:t> the </a:t>
            </a:r>
            <a:r>
              <a:rPr lang="da-DK" sz="2400" dirty="0" err="1" smtClean="0"/>
              <a:t>author</a:t>
            </a:r>
            <a:endParaRPr lang="da-DK" sz="2400" dirty="0"/>
          </a:p>
        </p:txBody>
      </p:sp>
      <p:sp>
        <p:nvSpPr>
          <p:cNvPr id="7" name="Afrundet rektangel 6"/>
          <p:cNvSpPr/>
          <p:nvPr/>
        </p:nvSpPr>
        <p:spPr>
          <a:xfrm>
            <a:off x="6328648" y="3789040"/>
            <a:ext cx="1915759" cy="720080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err="1"/>
              <a:t>Literary</a:t>
            </a:r>
            <a:r>
              <a:rPr lang="da-DK" sz="2400" dirty="0"/>
              <a:t> </a:t>
            </a:r>
            <a:r>
              <a:rPr lang="da-DK" sz="2400" dirty="0" err="1"/>
              <a:t>analysis</a:t>
            </a:r>
            <a:endParaRPr lang="da-DK" sz="2400" dirty="0"/>
          </a:p>
        </p:txBody>
      </p:sp>
      <p:sp>
        <p:nvSpPr>
          <p:cNvPr id="8" name="Afrundet rektangel 7"/>
          <p:cNvSpPr/>
          <p:nvPr/>
        </p:nvSpPr>
        <p:spPr>
          <a:xfrm>
            <a:off x="6660232" y="2588878"/>
            <a:ext cx="1944216" cy="720080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The </a:t>
            </a:r>
            <a:r>
              <a:rPr lang="da-DK" sz="2400" dirty="0" err="1" smtClean="0"/>
              <a:t>critics</a:t>
            </a:r>
            <a:r>
              <a:rPr lang="da-DK" sz="2400" dirty="0" smtClean="0"/>
              <a:t> </a:t>
            </a:r>
            <a:r>
              <a:rPr lang="da-DK" sz="2400" dirty="0" err="1" smtClean="0"/>
              <a:t>say</a:t>
            </a:r>
            <a:endParaRPr lang="da-DK" sz="2400" dirty="0"/>
          </a:p>
        </p:txBody>
      </p:sp>
      <p:sp>
        <p:nvSpPr>
          <p:cNvPr id="10" name="Afrundet rektangel 9"/>
          <p:cNvSpPr/>
          <p:nvPr/>
        </p:nvSpPr>
        <p:spPr>
          <a:xfrm>
            <a:off x="467544" y="4077072"/>
            <a:ext cx="2231143" cy="720080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Watch the </a:t>
            </a:r>
            <a:r>
              <a:rPr lang="da-DK" sz="2400" dirty="0" err="1" smtClean="0"/>
              <a:t>TV-series</a:t>
            </a:r>
            <a:endParaRPr lang="da-DK" sz="2400" dirty="0"/>
          </a:p>
        </p:txBody>
      </p:sp>
      <p:sp>
        <p:nvSpPr>
          <p:cNvPr id="11" name="Afrundet rektangel 10"/>
          <p:cNvSpPr/>
          <p:nvPr/>
        </p:nvSpPr>
        <p:spPr>
          <a:xfrm>
            <a:off x="251520" y="2588878"/>
            <a:ext cx="2160240" cy="720080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Read the </a:t>
            </a:r>
            <a:r>
              <a:rPr lang="da-DK" sz="2400" dirty="0" err="1" smtClean="0"/>
              <a:t>ebook</a:t>
            </a:r>
            <a:endParaRPr lang="da-DK" sz="2400" dirty="0"/>
          </a:p>
        </p:txBody>
      </p:sp>
      <p:sp>
        <p:nvSpPr>
          <p:cNvPr id="12" name="Afrundet rektangel 11"/>
          <p:cNvSpPr/>
          <p:nvPr/>
        </p:nvSpPr>
        <p:spPr>
          <a:xfrm>
            <a:off x="467544" y="1484784"/>
            <a:ext cx="2520280" cy="720080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Listen to the audio book</a:t>
            </a:r>
            <a:endParaRPr lang="da-DK" sz="2400" dirty="0"/>
          </a:p>
        </p:txBody>
      </p:sp>
      <p:sp>
        <p:nvSpPr>
          <p:cNvPr id="13" name="Afrundet rektangel 12"/>
          <p:cNvSpPr/>
          <p:nvPr/>
        </p:nvSpPr>
        <p:spPr>
          <a:xfrm>
            <a:off x="6732240" y="5013176"/>
            <a:ext cx="2088232" cy="720080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err="1" smtClean="0"/>
              <a:t>About</a:t>
            </a:r>
            <a:r>
              <a:rPr lang="da-DK" sz="2400" dirty="0" smtClean="0"/>
              <a:t> the </a:t>
            </a:r>
            <a:r>
              <a:rPr lang="da-DK" sz="2400" dirty="0" err="1" smtClean="0"/>
              <a:t>subject</a:t>
            </a:r>
            <a:endParaRPr lang="da-DK" sz="2400" dirty="0"/>
          </a:p>
        </p:txBody>
      </p:sp>
      <p:cxnSp>
        <p:nvCxnSpPr>
          <p:cNvPr id="14" name="Buet forbindelse 13"/>
          <p:cNvCxnSpPr>
            <a:endCxn id="12" idx="3"/>
          </p:cNvCxnSpPr>
          <p:nvPr/>
        </p:nvCxnSpPr>
        <p:spPr>
          <a:xfrm rot="10800000">
            <a:off x="2987824" y="1844824"/>
            <a:ext cx="1533460" cy="360040"/>
          </a:xfrm>
          <a:prstGeom prst="curvedConnector3">
            <a:avLst>
              <a:gd name="adj1" fmla="val 50000"/>
            </a:avLst>
          </a:prstGeom>
          <a:ln w="19050" cap="rnd">
            <a:solidFill>
              <a:srgbClr val="5FA4A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Buet forbindelse 14"/>
          <p:cNvCxnSpPr>
            <a:endCxn id="6" idx="1"/>
          </p:cNvCxnSpPr>
          <p:nvPr/>
        </p:nvCxnSpPr>
        <p:spPr>
          <a:xfrm flipV="1">
            <a:off x="4521284" y="1844824"/>
            <a:ext cx="1706900" cy="360040"/>
          </a:xfrm>
          <a:prstGeom prst="curvedConnector3">
            <a:avLst>
              <a:gd name="adj1" fmla="val 50000"/>
            </a:avLst>
          </a:prstGeom>
          <a:ln w="19050" cap="rnd">
            <a:solidFill>
              <a:srgbClr val="5FA4A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Buet forbindelse 15"/>
          <p:cNvCxnSpPr>
            <a:endCxn id="11" idx="3"/>
          </p:cNvCxnSpPr>
          <p:nvPr/>
        </p:nvCxnSpPr>
        <p:spPr>
          <a:xfrm rot="10800000">
            <a:off x="2411760" y="2948919"/>
            <a:ext cx="1152128" cy="803979"/>
          </a:xfrm>
          <a:prstGeom prst="curvedConnector3">
            <a:avLst/>
          </a:prstGeom>
          <a:ln w="19050" cap="rnd">
            <a:solidFill>
              <a:srgbClr val="5FA4A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Buet forbindelse 16"/>
          <p:cNvCxnSpPr>
            <a:endCxn id="10" idx="3"/>
          </p:cNvCxnSpPr>
          <p:nvPr/>
        </p:nvCxnSpPr>
        <p:spPr>
          <a:xfrm rot="10800000" flipV="1">
            <a:off x="2698688" y="4328956"/>
            <a:ext cx="865205" cy="108156"/>
          </a:xfrm>
          <a:prstGeom prst="curvedConnector3">
            <a:avLst/>
          </a:prstGeom>
          <a:ln w="19050" cap="rnd">
            <a:solidFill>
              <a:srgbClr val="5FA4A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Buet forbindelse 18"/>
          <p:cNvCxnSpPr>
            <a:endCxn id="13" idx="1"/>
          </p:cNvCxnSpPr>
          <p:nvPr/>
        </p:nvCxnSpPr>
        <p:spPr>
          <a:xfrm rot="16200000" flipH="1">
            <a:off x="5295298" y="3936274"/>
            <a:ext cx="1620324" cy="1253559"/>
          </a:xfrm>
          <a:prstGeom prst="curvedConnector2">
            <a:avLst/>
          </a:prstGeom>
          <a:ln w="19050" cap="rnd">
            <a:solidFill>
              <a:srgbClr val="5FA4A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uet forbindelse 19"/>
          <p:cNvCxnSpPr>
            <a:endCxn id="7" idx="1"/>
          </p:cNvCxnSpPr>
          <p:nvPr/>
        </p:nvCxnSpPr>
        <p:spPr>
          <a:xfrm>
            <a:off x="5478680" y="3752893"/>
            <a:ext cx="849968" cy="396187"/>
          </a:xfrm>
          <a:prstGeom prst="curvedConnector3">
            <a:avLst/>
          </a:prstGeom>
          <a:ln w="19050" cap="rnd">
            <a:solidFill>
              <a:srgbClr val="5FA4A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Buet forbindelse 20"/>
          <p:cNvCxnSpPr>
            <a:endCxn id="8" idx="1"/>
          </p:cNvCxnSpPr>
          <p:nvPr/>
        </p:nvCxnSpPr>
        <p:spPr>
          <a:xfrm flipV="1">
            <a:off x="5478680" y="2948918"/>
            <a:ext cx="1181552" cy="803976"/>
          </a:xfrm>
          <a:prstGeom prst="curvedConnector3">
            <a:avLst/>
          </a:prstGeom>
          <a:ln w="19050" cap="rnd">
            <a:solidFill>
              <a:srgbClr val="5FA4A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frundet rektangel 21"/>
          <p:cNvSpPr/>
          <p:nvPr/>
        </p:nvSpPr>
        <p:spPr>
          <a:xfrm>
            <a:off x="971600" y="5733256"/>
            <a:ext cx="2408304" cy="720080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Listen to the soundtrack</a:t>
            </a:r>
            <a:endParaRPr lang="da-DK" sz="2400" dirty="0"/>
          </a:p>
        </p:txBody>
      </p:sp>
      <p:sp>
        <p:nvSpPr>
          <p:cNvPr id="23" name="Afrundet rektangel 22"/>
          <p:cNvSpPr/>
          <p:nvPr/>
        </p:nvSpPr>
        <p:spPr>
          <a:xfrm>
            <a:off x="4355976" y="5795268"/>
            <a:ext cx="2024608" cy="720080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err="1" smtClean="0"/>
              <a:t>Others</a:t>
            </a:r>
            <a:r>
              <a:rPr lang="da-DK" sz="2400" dirty="0" smtClean="0"/>
              <a:t>, </a:t>
            </a:r>
            <a:r>
              <a:rPr lang="da-DK" sz="2400" dirty="0" err="1" smtClean="0"/>
              <a:t>who</a:t>
            </a:r>
            <a:r>
              <a:rPr lang="da-DK" sz="2400" dirty="0" smtClean="0"/>
              <a:t> </a:t>
            </a:r>
            <a:r>
              <a:rPr lang="da-DK" sz="2400" dirty="0" err="1" smtClean="0"/>
              <a:t>borrowed</a:t>
            </a:r>
            <a:r>
              <a:rPr lang="da-DK" sz="2400" dirty="0" smtClean="0"/>
              <a:t>…</a:t>
            </a:r>
            <a:endParaRPr lang="da-DK" sz="2400" dirty="0"/>
          </a:p>
        </p:txBody>
      </p:sp>
      <p:cxnSp>
        <p:nvCxnSpPr>
          <p:cNvPr id="24" name="Buet forbindelse 23"/>
          <p:cNvCxnSpPr>
            <a:endCxn id="22" idx="0"/>
          </p:cNvCxnSpPr>
          <p:nvPr/>
        </p:nvCxnSpPr>
        <p:spPr>
          <a:xfrm rot="10800000" flipV="1">
            <a:off x="2175752" y="4653156"/>
            <a:ext cx="2338952" cy="1080100"/>
          </a:xfrm>
          <a:prstGeom prst="curvedConnector2">
            <a:avLst/>
          </a:prstGeom>
          <a:ln w="19050" cap="rnd">
            <a:solidFill>
              <a:srgbClr val="5FA4A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Buet forbindelse 24"/>
          <p:cNvCxnSpPr>
            <a:endCxn id="23" idx="0"/>
          </p:cNvCxnSpPr>
          <p:nvPr/>
        </p:nvCxnSpPr>
        <p:spPr>
          <a:xfrm rot="16200000" flipH="1">
            <a:off x="4370436" y="4797424"/>
            <a:ext cx="1142112" cy="853576"/>
          </a:xfrm>
          <a:prstGeom prst="curvedConnector3">
            <a:avLst/>
          </a:prstGeom>
          <a:ln w="19050" cap="rnd">
            <a:solidFill>
              <a:srgbClr val="5FA4A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frundet rektangel 25"/>
          <p:cNvSpPr/>
          <p:nvPr/>
        </p:nvSpPr>
        <p:spPr>
          <a:xfrm>
            <a:off x="3379904" y="908720"/>
            <a:ext cx="2344224" cy="720080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User </a:t>
            </a:r>
            <a:r>
              <a:rPr lang="da-DK" sz="2400" dirty="0" err="1" smtClean="0"/>
              <a:t>contributed</a:t>
            </a:r>
            <a:r>
              <a:rPr lang="da-DK" sz="2400" dirty="0" smtClean="0"/>
              <a:t> data</a:t>
            </a:r>
            <a:endParaRPr lang="da-DK" sz="2400" dirty="0"/>
          </a:p>
        </p:txBody>
      </p:sp>
      <p:cxnSp>
        <p:nvCxnSpPr>
          <p:cNvPr id="27" name="Buet forbindelse 26"/>
          <p:cNvCxnSpPr>
            <a:endCxn id="26" idx="2"/>
          </p:cNvCxnSpPr>
          <p:nvPr/>
        </p:nvCxnSpPr>
        <p:spPr>
          <a:xfrm rot="5400000" flipH="1" flipV="1">
            <a:off x="4284622" y="1865464"/>
            <a:ext cx="504058" cy="30730"/>
          </a:xfrm>
          <a:prstGeom prst="curvedConnector3">
            <a:avLst>
              <a:gd name="adj1" fmla="val 50000"/>
            </a:avLst>
          </a:prstGeom>
          <a:ln w="19050" cap="rnd">
            <a:solidFill>
              <a:srgbClr val="5FA4A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boks 27"/>
          <p:cNvSpPr txBox="1"/>
          <p:nvPr/>
        </p:nvSpPr>
        <p:spPr>
          <a:xfrm>
            <a:off x="107504" y="44624"/>
            <a:ext cx="8900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200" b="1" dirty="0" smtClean="0"/>
              <a:t>The data </a:t>
            </a:r>
            <a:r>
              <a:rPr lang="da-DK" sz="3200" b="1" dirty="0" err="1" smtClean="0"/>
              <a:t>well</a:t>
            </a:r>
            <a:r>
              <a:rPr lang="da-DK" sz="3200" b="1" dirty="0" smtClean="0"/>
              <a:t> – </a:t>
            </a:r>
            <a:r>
              <a:rPr lang="da-DK" sz="3200" b="1" dirty="0" err="1" smtClean="0"/>
              <a:t>relating</a:t>
            </a:r>
            <a:r>
              <a:rPr lang="da-DK" sz="3200" b="1" dirty="0" smtClean="0"/>
              <a:t> NB data to </a:t>
            </a:r>
            <a:r>
              <a:rPr lang="da-DK" sz="3200" b="1" dirty="0" err="1" smtClean="0"/>
              <a:t>aggregated</a:t>
            </a:r>
            <a:r>
              <a:rPr lang="da-DK" sz="3200" b="1" dirty="0" smtClean="0"/>
              <a:t> data</a:t>
            </a:r>
            <a:endParaRPr lang="da-DK" sz="3200" b="1" dirty="0"/>
          </a:p>
        </p:txBody>
      </p:sp>
      <p:pic>
        <p:nvPicPr>
          <p:cNvPr id="1030" name="Picture 6" descr="For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179549"/>
            <a:ext cx="1914792" cy="247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Tekstboks 1024"/>
          <p:cNvSpPr txBox="1"/>
          <p:nvPr/>
        </p:nvSpPr>
        <p:spPr>
          <a:xfrm>
            <a:off x="3635896" y="3140968"/>
            <a:ext cx="1694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>
                <a:solidFill>
                  <a:schemeClr val="bg1"/>
                </a:solidFill>
              </a:rPr>
              <a:t>Record</a:t>
            </a:r>
            <a:r>
              <a:rPr lang="da-DK" dirty="0" smtClean="0">
                <a:solidFill>
                  <a:schemeClr val="bg1"/>
                </a:solidFill>
              </a:rPr>
              <a:t> with NB</a:t>
            </a:r>
          </a:p>
          <a:p>
            <a:r>
              <a:rPr lang="da-DK" dirty="0" smtClean="0">
                <a:solidFill>
                  <a:schemeClr val="bg1"/>
                </a:solidFill>
              </a:rPr>
              <a:t>and </a:t>
            </a:r>
            <a:r>
              <a:rPr lang="da-DK" dirty="0" err="1" smtClean="0">
                <a:solidFill>
                  <a:schemeClr val="bg1"/>
                </a:solidFill>
              </a:rPr>
              <a:t>library</a:t>
            </a:r>
            <a:r>
              <a:rPr lang="da-DK" dirty="0" smtClean="0">
                <a:solidFill>
                  <a:schemeClr val="bg1"/>
                </a:solidFill>
              </a:rPr>
              <a:t> data</a:t>
            </a:r>
            <a:endParaRPr lang="da-D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58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22" grpId="0" animBg="1"/>
      <p:bldP spid="23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gnetpladelager 1"/>
          <p:cNvSpPr/>
          <p:nvPr/>
        </p:nvSpPr>
        <p:spPr>
          <a:xfrm>
            <a:off x="3779912" y="3861048"/>
            <a:ext cx="1584176" cy="17189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Data </a:t>
            </a:r>
            <a:r>
              <a:rPr lang="da-DK" sz="2400" dirty="0" err="1" smtClean="0"/>
              <a:t>well</a:t>
            </a:r>
            <a:endParaRPr lang="da-DK" sz="2400" dirty="0"/>
          </a:p>
        </p:txBody>
      </p:sp>
      <p:sp>
        <p:nvSpPr>
          <p:cNvPr id="3" name="Rektangel 2"/>
          <p:cNvSpPr/>
          <p:nvPr/>
        </p:nvSpPr>
        <p:spPr>
          <a:xfrm>
            <a:off x="36004" y="2132856"/>
            <a:ext cx="93559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dirty="0" smtClean="0"/>
              <a:t>Search</a:t>
            </a:r>
            <a:endParaRPr lang="da-DK" sz="2000" dirty="0"/>
          </a:p>
        </p:txBody>
      </p:sp>
      <p:sp>
        <p:nvSpPr>
          <p:cNvPr id="4" name="Tekstboks 3"/>
          <p:cNvSpPr txBox="1"/>
          <p:nvPr/>
        </p:nvSpPr>
        <p:spPr>
          <a:xfrm>
            <a:off x="611560" y="44624"/>
            <a:ext cx="78916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200" b="1" dirty="0" smtClean="0"/>
              <a:t>Web services – </a:t>
            </a:r>
            <a:r>
              <a:rPr lang="da-DK" sz="3200" b="1" dirty="0" err="1" smtClean="0"/>
              <a:t>interacting</a:t>
            </a:r>
            <a:r>
              <a:rPr lang="da-DK" sz="3200" b="1" dirty="0" smtClean="0"/>
              <a:t> with the metadata</a:t>
            </a:r>
            <a:endParaRPr lang="da-DK" sz="3200" b="1" dirty="0"/>
          </a:p>
        </p:txBody>
      </p:sp>
      <p:sp>
        <p:nvSpPr>
          <p:cNvPr id="6" name="Rektangel 5"/>
          <p:cNvSpPr/>
          <p:nvPr/>
        </p:nvSpPr>
        <p:spPr>
          <a:xfrm>
            <a:off x="1043608" y="2132856"/>
            <a:ext cx="93610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dirty="0" smtClean="0"/>
              <a:t>Format</a:t>
            </a:r>
            <a:endParaRPr lang="da-DK" sz="2000" dirty="0"/>
          </a:p>
        </p:txBody>
      </p:sp>
      <p:sp>
        <p:nvSpPr>
          <p:cNvPr id="7" name="Rektangel 6"/>
          <p:cNvSpPr/>
          <p:nvPr/>
        </p:nvSpPr>
        <p:spPr>
          <a:xfrm>
            <a:off x="2051720" y="2132856"/>
            <a:ext cx="118813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dirty="0" smtClean="0"/>
              <a:t>Resource</a:t>
            </a:r>
          </a:p>
          <a:p>
            <a:pPr algn="ctr"/>
            <a:r>
              <a:rPr lang="da-DK" sz="2000" dirty="0" err="1" smtClean="0"/>
              <a:t>sharing</a:t>
            </a:r>
            <a:endParaRPr lang="da-DK" sz="2000" dirty="0"/>
          </a:p>
        </p:txBody>
      </p:sp>
      <p:sp>
        <p:nvSpPr>
          <p:cNvPr id="9" name="Rektangel 8"/>
          <p:cNvSpPr/>
          <p:nvPr/>
        </p:nvSpPr>
        <p:spPr>
          <a:xfrm>
            <a:off x="3275856" y="2132856"/>
            <a:ext cx="79208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dirty="0" smtClean="0"/>
              <a:t>Input</a:t>
            </a:r>
            <a:endParaRPr lang="da-DK" sz="2000" dirty="0"/>
          </a:p>
        </p:txBody>
      </p:sp>
      <p:sp>
        <p:nvSpPr>
          <p:cNvPr id="10" name="Rektangel 9"/>
          <p:cNvSpPr/>
          <p:nvPr/>
        </p:nvSpPr>
        <p:spPr>
          <a:xfrm>
            <a:off x="4139952" y="2132856"/>
            <a:ext cx="122413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dirty="0" smtClean="0"/>
              <a:t>Ref.</a:t>
            </a:r>
          </a:p>
          <a:p>
            <a:pPr algn="ctr"/>
            <a:r>
              <a:rPr lang="da-DK" sz="2000" dirty="0" err="1" smtClean="0"/>
              <a:t>questions</a:t>
            </a:r>
            <a:endParaRPr lang="da-DK" sz="2000" dirty="0"/>
          </a:p>
        </p:txBody>
      </p:sp>
      <p:sp>
        <p:nvSpPr>
          <p:cNvPr id="11" name="Rektangel 10"/>
          <p:cNvSpPr/>
          <p:nvPr/>
        </p:nvSpPr>
        <p:spPr>
          <a:xfrm>
            <a:off x="5436096" y="2132856"/>
            <a:ext cx="154817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dirty="0" smtClean="0"/>
              <a:t>User</a:t>
            </a:r>
          </a:p>
          <a:p>
            <a:pPr algn="ctr"/>
            <a:r>
              <a:rPr lang="da-DK" sz="2000" dirty="0" err="1" smtClean="0"/>
              <a:t>contrib</a:t>
            </a:r>
            <a:r>
              <a:rPr lang="da-DK" sz="2000" dirty="0" smtClean="0"/>
              <a:t>. data</a:t>
            </a:r>
            <a:endParaRPr lang="da-DK" sz="2000" dirty="0"/>
          </a:p>
        </p:txBody>
      </p:sp>
      <p:sp>
        <p:nvSpPr>
          <p:cNvPr id="12" name="Rektangel 11"/>
          <p:cNvSpPr/>
          <p:nvPr/>
        </p:nvSpPr>
        <p:spPr>
          <a:xfrm>
            <a:off x="7020272" y="2132856"/>
            <a:ext cx="7200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dirty="0" smtClean="0"/>
              <a:t>ERM</a:t>
            </a:r>
            <a:endParaRPr lang="da-DK" sz="2000" dirty="0"/>
          </a:p>
        </p:txBody>
      </p:sp>
      <p:sp>
        <p:nvSpPr>
          <p:cNvPr id="13" name="Rektangel 12"/>
          <p:cNvSpPr/>
          <p:nvPr/>
        </p:nvSpPr>
        <p:spPr>
          <a:xfrm>
            <a:off x="7776864" y="2132856"/>
            <a:ext cx="133164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dirty="0" smtClean="0"/>
              <a:t>Universal</a:t>
            </a:r>
          </a:p>
          <a:p>
            <a:pPr algn="ctr"/>
            <a:r>
              <a:rPr lang="da-DK" sz="2000" dirty="0" err="1" smtClean="0"/>
              <a:t>search</a:t>
            </a:r>
            <a:endParaRPr lang="da-DK" sz="2000" dirty="0"/>
          </a:p>
        </p:txBody>
      </p:sp>
      <p:cxnSp>
        <p:nvCxnSpPr>
          <p:cNvPr id="15" name="Lige forbindelse 14"/>
          <p:cNvCxnSpPr>
            <a:stCxn id="3" idx="2"/>
            <a:endCxn id="2" idx="1"/>
          </p:cNvCxnSpPr>
          <p:nvPr/>
        </p:nvCxnSpPr>
        <p:spPr>
          <a:xfrm>
            <a:off x="503802" y="2708920"/>
            <a:ext cx="4068198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/>
          <p:cNvCxnSpPr>
            <a:stCxn id="6" idx="2"/>
            <a:endCxn id="2" idx="1"/>
          </p:cNvCxnSpPr>
          <p:nvPr/>
        </p:nvCxnSpPr>
        <p:spPr>
          <a:xfrm>
            <a:off x="1511660" y="2708920"/>
            <a:ext cx="306034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18"/>
          <p:cNvCxnSpPr>
            <a:stCxn id="7" idx="2"/>
            <a:endCxn id="2" idx="1"/>
          </p:cNvCxnSpPr>
          <p:nvPr/>
        </p:nvCxnSpPr>
        <p:spPr>
          <a:xfrm>
            <a:off x="2645786" y="2708920"/>
            <a:ext cx="1926214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forbindelse 20"/>
          <p:cNvCxnSpPr>
            <a:stCxn id="9" idx="2"/>
            <a:endCxn id="2" idx="1"/>
          </p:cNvCxnSpPr>
          <p:nvPr/>
        </p:nvCxnSpPr>
        <p:spPr>
          <a:xfrm>
            <a:off x="3671900" y="2708920"/>
            <a:ext cx="90010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Lige forbindelse 24"/>
          <p:cNvCxnSpPr>
            <a:stCxn id="2" idx="1"/>
            <a:endCxn id="10" idx="2"/>
          </p:cNvCxnSpPr>
          <p:nvPr/>
        </p:nvCxnSpPr>
        <p:spPr>
          <a:xfrm flipV="1">
            <a:off x="4572000" y="2708920"/>
            <a:ext cx="18002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Lige forbindelse 41"/>
          <p:cNvCxnSpPr>
            <a:stCxn id="11" idx="2"/>
            <a:endCxn id="2" idx="1"/>
          </p:cNvCxnSpPr>
          <p:nvPr/>
        </p:nvCxnSpPr>
        <p:spPr>
          <a:xfrm flipH="1">
            <a:off x="4572000" y="2708920"/>
            <a:ext cx="1638182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Lige forbindelse 43"/>
          <p:cNvCxnSpPr>
            <a:stCxn id="12" idx="2"/>
            <a:endCxn id="2" idx="1"/>
          </p:cNvCxnSpPr>
          <p:nvPr/>
        </p:nvCxnSpPr>
        <p:spPr>
          <a:xfrm flipH="1">
            <a:off x="4572000" y="2708920"/>
            <a:ext cx="2808312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Lige forbindelse 45"/>
          <p:cNvCxnSpPr>
            <a:stCxn id="13" idx="2"/>
            <a:endCxn id="2" idx="1"/>
          </p:cNvCxnSpPr>
          <p:nvPr/>
        </p:nvCxnSpPr>
        <p:spPr>
          <a:xfrm flipH="1">
            <a:off x="4572000" y="2708920"/>
            <a:ext cx="3870684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ktangel 46"/>
          <p:cNvSpPr/>
          <p:nvPr/>
        </p:nvSpPr>
        <p:spPr>
          <a:xfrm>
            <a:off x="107504" y="4437112"/>
            <a:ext cx="122413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dirty="0" err="1" smtClean="0"/>
              <a:t>Configure</a:t>
            </a:r>
            <a:endParaRPr lang="da-DK" sz="2000" dirty="0"/>
          </a:p>
        </p:txBody>
      </p:sp>
      <p:cxnSp>
        <p:nvCxnSpPr>
          <p:cNvPr id="49" name="Lige forbindelse 48"/>
          <p:cNvCxnSpPr>
            <a:stCxn id="3" idx="2"/>
          </p:cNvCxnSpPr>
          <p:nvPr/>
        </p:nvCxnSpPr>
        <p:spPr>
          <a:xfrm>
            <a:off x="503802" y="2708920"/>
            <a:ext cx="143762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Lige forbindelse 50"/>
          <p:cNvCxnSpPr>
            <a:stCxn id="47" idx="3"/>
            <a:endCxn id="2" idx="2"/>
          </p:cNvCxnSpPr>
          <p:nvPr/>
        </p:nvCxnSpPr>
        <p:spPr>
          <a:xfrm flipV="1">
            <a:off x="1331640" y="4720498"/>
            <a:ext cx="2448272" cy="4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Magnetpladelager 51"/>
          <p:cNvSpPr/>
          <p:nvPr/>
        </p:nvSpPr>
        <p:spPr>
          <a:xfrm>
            <a:off x="7524328" y="3717032"/>
            <a:ext cx="1512168" cy="1872208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3. party </a:t>
            </a:r>
            <a:r>
              <a:rPr lang="da-DK" sz="2400" dirty="0" err="1" smtClean="0"/>
              <a:t>repository</a:t>
            </a:r>
            <a:endParaRPr lang="da-DK" sz="2400" dirty="0"/>
          </a:p>
        </p:txBody>
      </p:sp>
      <p:cxnSp>
        <p:nvCxnSpPr>
          <p:cNvPr id="53" name="Lige forbindelse 52"/>
          <p:cNvCxnSpPr>
            <a:endCxn id="52" idx="1"/>
          </p:cNvCxnSpPr>
          <p:nvPr/>
        </p:nvCxnSpPr>
        <p:spPr>
          <a:xfrm flipH="1">
            <a:off x="8280412" y="2564904"/>
            <a:ext cx="108012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4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gnetpladelager 1"/>
          <p:cNvSpPr/>
          <p:nvPr/>
        </p:nvSpPr>
        <p:spPr>
          <a:xfrm>
            <a:off x="3779912" y="3861048"/>
            <a:ext cx="1584176" cy="17189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Data </a:t>
            </a:r>
            <a:r>
              <a:rPr lang="da-DK" sz="2400" dirty="0" err="1" smtClean="0"/>
              <a:t>well</a:t>
            </a:r>
            <a:endParaRPr lang="da-DK" sz="2400" dirty="0"/>
          </a:p>
        </p:txBody>
      </p:sp>
      <p:sp>
        <p:nvSpPr>
          <p:cNvPr id="3" name="Rektangel 2"/>
          <p:cNvSpPr/>
          <p:nvPr/>
        </p:nvSpPr>
        <p:spPr>
          <a:xfrm>
            <a:off x="35496" y="2132856"/>
            <a:ext cx="93610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dirty="0" smtClean="0"/>
              <a:t>Search</a:t>
            </a:r>
            <a:endParaRPr lang="da-DK" sz="2000" dirty="0"/>
          </a:p>
        </p:txBody>
      </p:sp>
      <p:sp>
        <p:nvSpPr>
          <p:cNvPr id="4" name="Tekstboks 3"/>
          <p:cNvSpPr txBox="1"/>
          <p:nvPr/>
        </p:nvSpPr>
        <p:spPr>
          <a:xfrm>
            <a:off x="1187624" y="44624"/>
            <a:ext cx="6747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200" b="1" dirty="0"/>
              <a:t>A </a:t>
            </a:r>
            <a:r>
              <a:rPr lang="da-DK" sz="3200" b="1" dirty="0" smtClean="0"/>
              <a:t>national </a:t>
            </a:r>
            <a:r>
              <a:rPr lang="da-DK" sz="3200" b="1" dirty="0" err="1" smtClean="0"/>
              <a:t>multipurpose</a:t>
            </a:r>
            <a:r>
              <a:rPr lang="da-DK" sz="3200" b="1" dirty="0" smtClean="0"/>
              <a:t> </a:t>
            </a:r>
            <a:r>
              <a:rPr lang="da-DK" sz="3200" b="1" dirty="0" err="1" smtClean="0"/>
              <a:t>infrastructure</a:t>
            </a:r>
            <a:endParaRPr lang="da-DK" sz="3200" b="1" dirty="0"/>
          </a:p>
        </p:txBody>
      </p:sp>
      <p:sp>
        <p:nvSpPr>
          <p:cNvPr id="6" name="Rektangel 5"/>
          <p:cNvSpPr/>
          <p:nvPr/>
        </p:nvSpPr>
        <p:spPr>
          <a:xfrm>
            <a:off x="1043608" y="2132856"/>
            <a:ext cx="93610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dirty="0" smtClean="0"/>
              <a:t>Format</a:t>
            </a:r>
            <a:endParaRPr lang="da-DK" sz="2000" dirty="0"/>
          </a:p>
        </p:txBody>
      </p:sp>
      <p:sp>
        <p:nvSpPr>
          <p:cNvPr id="7" name="Rektangel 6"/>
          <p:cNvSpPr/>
          <p:nvPr/>
        </p:nvSpPr>
        <p:spPr>
          <a:xfrm>
            <a:off x="2051720" y="2132856"/>
            <a:ext cx="115212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dirty="0" smtClean="0"/>
              <a:t>Resource</a:t>
            </a:r>
          </a:p>
          <a:p>
            <a:pPr algn="ctr"/>
            <a:r>
              <a:rPr lang="da-DK" sz="2000" dirty="0" err="1" smtClean="0"/>
              <a:t>sharing</a:t>
            </a:r>
            <a:endParaRPr lang="da-DK" sz="2000" dirty="0"/>
          </a:p>
        </p:txBody>
      </p:sp>
      <p:sp>
        <p:nvSpPr>
          <p:cNvPr id="9" name="Rektangel 8"/>
          <p:cNvSpPr/>
          <p:nvPr/>
        </p:nvSpPr>
        <p:spPr>
          <a:xfrm>
            <a:off x="3275856" y="2132856"/>
            <a:ext cx="79208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dirty="0" smtClean="0"/>
              <a:t>Input</a:t>
            </a:r>
            <a:endParaRPr lang="da-DK" sz="2000" dirty="0"/>
          </a:p>
        </p:txBody>
      </p:sp>
      <p:sp>
        <p:nvSpPr>
          <p:cNvPr id="10" name="Rektangel 9"/>
          <p:cNvSpPr/>
          <p:nvPr/>
        </p:nvSpPr>
        <p:spPr>
          <a:xfrm>
            <a:off x="4139952" y="2132856"/>
            <a:ext cx="122413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dirty="0" smtClean="0"/>
              <a:t>Ref.</a:t>
            </a:r>
          </a:p>
          <a:p>
            <a:pPr algn="ctr"/>
            <a:r>
              <a:rPr lang="da-DK" sz="2000" dirty="0" err="1" smtClean="0"/>
              <a:t>questions</a:t>
            </a:r>
            <a:endParaRPr lang="da-DK" sz="2000" dirty="0"/>
          </a:p>
        </p:txBody>
      </p:sp>
      <p:sp>
        <p:nvSpPr>
          <p:cNvPr id="11" name="Rektangel 10"/>
          <p:cNvSpPr/>
          <p:nvPr/>
        </p:nvSpPr>
        <p:spPr>
          <a:xfrm>
            <a:off x="5436096" y="2132856"/>
            <a:ext cx="158417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dirty="0" smtClean="0"/>
              <a:t>User</a:t>
            </a:r>
          </a:p>
          <a:p>
            <a:pPr algn="ctr"/>
            <a:r>
              <a:rPr lang="da-DK" sz="2000" dirty="0" err="1" smtClean="0"/>
              <a:t>contrib</a:t>
            </a:r>
            <a:r>
              <a:rPr lang="da-DK" sz="2000" dirty="0" smtClean="0"/>
              <a:t>. data</a:t>
            </a:r>
            <a:endParaRPr lang="da-DK" sz="2000" dirty="0"/>
          </a:p>
        </p:txBody>
      </p:sp>
      <p:sp>
        <p:nvSpPr>
          <p:cNvPr id="12" name="Rektangel 11"/>
          <p:cNvSpPr/>
          <p:nvPr/>
        </p:nvSpPr>
        <p:spPr>
          <a:xfrm>
            <a:off x="7092280" y="2132856"/>
            <a:ext cx="7200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dirty="0" smtClean="0"/>
              <a:t>ERM</a:t>
            </a:r>
            <a:endParaRPr lang="da-DK" sz="2000" dirty="0"/>
          </a:p>
        </p:txBody>
      </p:sp>
      <p:sp>
        <p:nvSpPr>
          <p:cNvPr id="13" name="Rektangel 12"/>
          <p:cNvSpPr/>
          <p:nvPr/>
        </p:nvSpPr>
        <p:spPr>
          <a:xfrm>
            <a:off x="7884368" y="2132856"/>
            <a:ext cx="115212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dirty="0" smtClean="0"/>
              <a:t>Universal</a:t>
            </a:r>
          </a:p>
          <a:p>
            <a:pPr algn="ctr"/>
            <a:r>
              <a:rPr lang="da-DK" sz="2000" dirty="0" err="1" smtClean="0"/>
              <a:t>search</a:t>
            </a:r>
            <a:endParaRPr lang="da-DK" sz="2000" dirty="0"/>
          </a:p>
        </p:txBody>
      </p:sp>
      <p:cxnSp>
        <p:nvCxnSpPr>
          <p:cNvPr id="15" name="Lige forbindelse 14"/>
          <p:cNvCxnSpPr>
            <a:stCxn id="3" idx="2"/>
            <a:endCxn id="2" idx="1"/>
          </p:cNvCxnSpPr>
          <p:nvPr/>
        </p:nvCxnSpPr>
        <p:spPr>
          <a:xfrm>
            <a:off x="503548" y="2708920"/>
            <a:ext cx="4068452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/>
          <p:cNvCxnSpPr>
            <a:stCxn id="6" idx="2"/>
            <a:endCxn id="2" idx="1"/>
          </p:cNvCxnSpPr>
          <p:nvPr/>
        </p:nvCxnSpPr>
        <p:spPr>
          <a:xfrm>
            <a:off x="1511660" y="2708920"/>
            <a:ext cx="306034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18"/>
          <p:cNvCxnSpPr>
            <a:stCxn id="7" idx="2"/>
            <a:endCxn id="2" idx="1"/>
          </p:cNvCxnSpPr>
          <p:nvPr/>
        </p:nvCxnSpPr>
        <p:spPr>
          <a:xfrm>
            <a:off x="2627784" y="2708920"/>
            <a:ext cx="1944216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forbindelse 20"/>
          <p:cNvCxnSpPr>
            <a:stCxn id="9" idx="2"/>
            <a:endCxn id="2" idx="1"/>
          </p:cNvCxnSpPr>
          <p:nvPr/>
        </p:nvCxnSpPr>
        <p:spPr>
          <a:xfrm>
            <a:off x="3671900" y="2708920"/>
            <a:ext cx="90010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Lige forbindelse 24"/>
          <p:cNvCxnSpPr>
            <a:stCxn id="2" idx="1"/>
            <a:endCxn id="10" idx="2"/>
          </p:cNvCxnSpPr>
          <p:nvPr/>
        </p:nvCxnSpPr>
        <p:spPr>
          <a:xfrm flipV="1">
            <a:off x="4572000" y="2708920"/>
            <a:ext cx="18002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Lige forbindelse 41"/>
          <p:cNvCxnSpPr>
            <a:stCxn id="11" idx="2"/>
            <a:endCxn id="2" idx="1"/>
          </p:cNvCxnSpPr>
          <p:nvPr/>
        </p:nvCxnSpPr>
        <p:spPr>
          <a:xfrm flipH="1">
            <a:off x="4572000" y="2708920"/>
            <a:ext cx="1656184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Lige forbindelse 43"/>
          <p:cNvCxnSpPr>
            <a:stCxn id="12" idx="2"/>
            <a:endCxn id="2" idx="1"/>
          </p:cNvCxnSpPr>
          <p:nvPr/>
        </p:nvCxnSpPr>
        <p:spPr>
          <a:xfrm flipH="1">
            <a:off x="4572000" y="2708920"/>
            <a:ext cx="288032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Lige forbindelse 45"/>
          <p:cNvCxnSpPr>
            <a:stCxn id="13" idx="2"/>
            <a:endCxn id="2" idx="1"/>
          </p:cNvCxnSpPr>
          <p:nvPr/>
        </p:nvCxnSpPr>
        <p:spPr>
          <a:xfrm flipH="1">
            <a:off x="4572000" y="2708920"/>
            <a:ext cx="3888432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ktangel 46"/>
          <p:cNvSpPr/>
          <p:nvPr/>
        </p:nvSpPr>
        <p:spPr>
          <a:xfrm>
            <a:off x="107504" y="4437112"/>
            <a:ext cx="122413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dirty="0" err="1" smtClean="0"/>
              <a:t>Configure</a:t>
            </a:r>
            <a:endParaRPr lang="da-DK" sz="2000" dirty="0"/>
          </a:p>
        </p:txBody>
      </p:sp>
      <p:cxnSp>
        <p:nvCxnSpPr>
          <p:cNvPr id="49" name="Lige forbindelse 48"/>
          <p:cNvCxnSpPr>
            <a:stCxn id="3" idx="2"/>
          </p:cNvCxnSpPr>
          <p:nvPr/>
        </p:nvCxnSpPr>
        <p:spPr>
          <a:xfrm>
            <a:off x="503548" y="2708920"/>
            <a:ext cx="36004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Lige forbindelse 50"/>
          <p:cNvCxnSpPr>
            <a:stCxn id="47" idx="3"/>
            <a:endCxn id="2" idx="2"/>
          </p:cNvCxnSpPr>
          <p:nvPr/>
        </p:nvCxnSpPr>
        <p:spPr>
          <a:xfrm flipV="1">
            <a:off x="1331640" y="4720498"/>
            <a:ext cx="2448272" cy="4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gnetpladelager 4"/>
          <p:cNvSpPr/>
          <p:nvPr/>
        </p:nvSpPr>
        <p:spPr>
          <a:xfrm>
            <a:off x="7452320" y="3717032"/>
            <a:ext cx="1584176" cy="1862916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3. party </a:t>
            </a:r>
            <a:r>
              <a:rPr lang="da-DK" sz="2400" dirty="0" err="1" smtClean="0"/>
              <a:t>repository</a:t>
            </a:r>
            <a:endParaRPr lang="da-DK" sz="2400" dirty="0"/>
          </a:p>
        </p:txBody>
      </p:sp>
      <p:cxnSp>
        <p:nvCxnSpPr>
          <p:cNvPr id="14" name="Lige forbindelse 13"/>
          <p:cNvCxnSpPr>
            <a:stCxn id="13" idx="2"/>
            <a:endCxn id="5" idx="1"/>
          </p:cNvCxnSpPr>
          <p:nvPr/>
        </p:nvCxnSpPr>
        <p:spPr>
          <a:xfrm flipH="1">
            <a:off x="8244408" y="2708920"/>
            <a:ext cx="21602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ktangel 15"/>
          <p:cNvSpPr/>
          <p:nvPr/>
        </p:nvSpPr>
        <p:spPr>
          <a:xfrm>
            <a:off x="0" y="1916832"/>
            <a:ext cx="9108504" cy="38164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boks 7"/>
          <p:cNvSpPr txBox="1"/>
          <p:nvPr/>
        </p:nvSpPr>
        <p:spPr>
          <a:xfrm>
            <a:off x="1979712" y="6237312"/>
            <a:ext cx="5158272" cy="369332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 err="1" smtClean="0"/>
              <a:t>Build</a:t>
            </a:r>
            <a:r>
              <a:rPr lang="da-DK" dirty="0" smtClean="0"/>
              <a:t> </a:t>
            </a:r>
            <a:r>
              <a:rPr lang="da-DK" dirty="0" err="1" smtClean="0"/>
              <a:t>applications</a:t>
            </a:r>
            <a:r>
              <a:rPr lang="da-DK" dirty="0" smtClean="0"/>
              <a:t> </a:t>
            </a:r>
            <a:r>
              <a:rPr lang="da-DK" dirty="0" err="1" smtClean="0"/>
              <a:t>picking</a:t>
            </a:r>
            <a:r>
              <a:rPr lang="da-DK" dirty="0" smtClean="0"/>
              <a:t> data sets and web services</a:t>
            </a:r>
            <a:endParaRPr lang="da-DK" dirty="0"/>
          </a:p>
        </p:txBody>
      </p:sp>
      <p:sp>
        <p:nvSpPr>
          <p:cNvPr id="27" name="Rektangel 26"/>
          <p:cNvSpPr/>
          <p:nvPr/>
        </p:nvSpPr>
        <p:spPr>
          <a:xfrm>
            <a:off x="35496" y="764704"/>
            <a:ext cx="2016224" cy="72008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Library OPAC</a:t>
            </a:r>
          </a:p>
          <a:p>
            <a:pPr algn="ctr"/>
            <a:r>
              <a:rPr lang="da-DK" sz="2400" dirty="0" err="1"/>
              <a:t>user</a:t>
            </a:r>
            <a:r>
              <a:rPr lang="da-DK" sz="2400" dirty="0"/>
              <a:t> </a:t>
            </a:r>
            <a:r>
              <a:rPr lang="da-DK" sz="2400" dirty="0" smtClean="0"/>
              <a:t>interface</a:t>
            </a:r>
            <a:endParaRPr lang="da-DK" sz="2400" dirty="0"/>
          </a:p>
        </p:txBody>
      </p:sp>
      <p:sp>
        <p:nvSpPr>
          <p:cNvPr id="28" name="Rektangel 27"/>
          <p:cNvSpPr/>
          <p:nvPr/>
        </p:nvSpPr>
        <p:spPr>
          <a:xfrm>
            <a:off x="5652120" y="764704"/>
            <a:ext cx="3384376" cy="72008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National </a:t>
            </a:r>
            <a:r>
              <a:rPr lang="da-DK" sz="2400" dirty="0" err="1" smtClean="0"/>
              <a:t>children’s</a:t>
            </a:r>
            <a:r>
              <a:rPr lang="da-DK" sz="2400" dirty="0" smtClean="0"/>
              <a:t> OPAC</a:t>
            </a:r>
          </a:p>
          <a:p>
            <a:pPr algn="ctr"/>
            <a:r>
              <a:rPr lang="da-DK" sz="2400" dirty="0" err="1"/>
              <a:t>user</a:t>
            </a:r>
            <a:r>
              <a:rPr lang="da-DK" sz="2400" dirty="0"/>
              <a:t> </a:t>
            </a:r>
            <a:r>
              <a:rPr lang="da-DK" sz="2400" dirty="0" smtClean="0"/>
              <a:t>interface</a:t>
            </a:r>
            <a:endParaRPr lang="da-DK" sz="2400" dirty="0"/>
          </a:p>
        </p:txBody>
      </p:sp>
      <p:sp>
        <p:nvSpPr>
          <p:cNvPr id="29" name="Rektangel 28"/>
          <p:cNvSpPr/>
          <p:nvPr/>
        </p:nvSpPr>
        <p:spPr>
          <a:xfrm>
            <a:off x="2411760" y="764704"/>
            <a:ext cx="2772308" cy="72008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err="1" smtClean="0"/>
              <a:t>Consortial</a:t>
            </a:r>
            <a:r>
              <a:rPr lang="da-DK" sz="2400" dirty="0" smtClean="0"/>
              <a:t> e-service</a:t>
            </a:r>
          </a:p>
          <a:p>
            <a:pPr algn="ctr"/>
            <a:r>
              <a:rPr lang="da-DK" sz="2400" dirty="0" err="1" smtClean="0"/>
              <a:t>user</a:t>
            </a:r>
            <a:r>
              <a:rPr lang="da-DK" sz="2400" dirty="0" smtClean="0"/>
              <a:t> interface</a:t>
            </a:r>
            <a:endParaRPr lang="da-DK" sz="2400" dirty="0"/>
          </a:p>
        </p:txBody>
      </p:sp>
      <p:cxnSp>
        <p:nvCxnSpPr>
          <p:cNvPr id="20" name="Lige forbindelse 19"/>
          <p:cNvCxnSpPr>
            <a:stCxn id="27" idx="2"/>
          </p:cNvCxnSpPr>
          <p:nvPr/>
        </p:nvCxnSpPr>
        <p:spPr>
          <a:xfrm>
            <a:off x="1043608" y="1484784"/>
            <a:ext cx="0" cy="4320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Lige forbindelse 31"/>
          <p:cNvCxnSpPr/>
          <p:nvPr/>
        </p:nvCxnSpPr>
        <p:spPr>
          <a:xfrm>
            <a:off x="3779912" y="1484784"/>
            <a:ext cx="0" cy="4320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Lige forbindelse 32"/>
          <p:cNvCxnSpPr/>
          <p:nvPr/>
        </p:nvCxnSpPr>
        <p:spPr>
          <a:xfrm>
            <a:off x="7380312" y="1484784"/>
            <a:ext cx="0" cy="4320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60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1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107504" y="1413931"/>
            <a:ext cx="8928992" cy="5078313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2400" dirty="0"/>
              <a:t>SOA </a:t>
            </a:r>
            <a:r>
              <a:rPr lang="da-DK" sz="2400" dirty="0" err="1"/>
              <a:t>means</a:t>
            </a:r>
            <a:r>
              <a:rPr lang="da-DK" sz="2400" dirty="0"/>
              <a:t> </a:t>
            </a:r>
            <a:r>
              <a:rPr lang="da-DK" sz="2400" b="1" dirty="0" err="1">
                <a:solidFill>
                  <a:srgbClr val="FF0000"/>
                </a:solidFill>
              </a:rPr>
              <a:t>cost</a:t>
            </a:r>
            <a:r>
              <a:rPr lang="da-DK" sz="2400" b="1" dirty="0">
                <a:solidFill>
                  <a:srgbClr val="FF0000"/>
                </a:solidFill>
              </a:rPr>
              <a:t> </a:t>
            </a:r>
            <a:r>
              <a:rPr lang="da-DK" sz="2400" b="1" dirty="0" err="1" smtClean="0">
                <a:solidFill>
                  <a:srgbClr val="FF0000"/>
                </a:solidFill>
              </a:rPr>
              <a:t>effectiveness</a:t>
            </a:r>
            <a:r>
              <a:rPr lang="da-DK" sz="2400" dirty="0" smtClean="0"/>
              <a:t>: </a:t>
            </a:r>
            <a:r>
              <a:rPr lang="da-DK" sz="2400" dirty="0" err="1"/>
              <a:t>pay</a:t>
            </a:r>
            <a:r>
              <a:rPr lang="da-DK" sz="2400" dirty="0"/>
              <a:t> </a:t>
            </a:r>
            <a:r>
              <a:rPr lang="da-DK" sz="2400" dirty="0" err="1"/>
              <a:t>once</a:t>
            </a:r>
            <a:r>
              <a:rPr lang="da-DK" sz="2400" dirty="0"/>
              <a:t>, </a:t>
            </a:r>
            <a:r>
              <a:rPr lang="da-DK" sz="2400" dirty="0" err="1"/>
              <a:t>reuse</a:t>
            </a:r>
            <a:r>
              <a:rPr lang="da-DK" sz="2400" dirty="0"/>
              <a:t> </a:t>
            </a:r>
            <a:r>
              <a:rPr lang="da-DK" sz="2400" dirty="0" err="1"/>
              <a:t>infinitely</a:t>
            </a:r>
            <a:r>
              <a:rPr lang="da-DK" sz="2400" dirty="0"/>
              <a:t> </a:t>
            </a:r>
          </a:p>
          <a:p>
            <a:endParaRPr lang="da-DK" dirty="0"/>
          </a:p>
          <a:p>
            <a:r>
              <a:rPr lang="da-DK" sz="2400" dirty="0" smtClean="0"/>
              <a:t>The data </a:t>
            </a:r>
            <a:r>
              <a:rPr lang="da-DK" sz="2400" dirty="0" err="1" smtClean="0"/>
              <a:t>well</a:t>
            </a:r>
            <a:r>
              <a:rPr lang="da-DK" sz="2400" dirty="0" smtClean="0"/>
              <a:t> </a:t>
            </a:r>
            <a:r>
              <a:rPr lang="da-DK" sz="2400" dirty="0" err="1" smtClean="0"/>
              <a:t>infrastructure</a:t>
            </a:r>
            <a:r>
              <a:rPr lang="da-DK" sz="2400" dirty="0" smtClean="0"/>
              <a:t> is LMS </a:t>
            </a:r>
            <a:r>
              <a:rPr lang="da-DK" sz="2400" dirty="0" err="1"/>
              <a:t>vendor</a:t>
            </a:r>
            <a:r>
              <a:rPr lang="da-DK" sz="2400" dirty="0"/>
              <a:t> </a:t>
            </a:r>
            <a:r>
              <a:rPr lang="da-DK" sz="2400" b="1" dirty="0" smtClean="0">
                <a:solidFill>
                  <a:srgbClr val="FF0000"/>
                </a:solidFill>
              </a:rPr>
              <a:t>independent </a:t>
            </a:r>
            <a:r>
              <a:rPr lang="da-DK" sz="2400" dirty="0" smtClean="0"/>
              <a:t>and</a:t>
            </a:r>
            <a:r>
              <a:rPr lang="da-DK" sz="2400" dirty="0" smtClean="0">
                <a:solidFill>
                  <a:srgbClr val="FF0000"/>
                </a:solidFill>
              </a:rPr>
              <a:t> </a:t>
            </a:r>
            <a:r>
              <a:rPr lang="da-DK" sz="2400" b="1" dirty="0" smtClean="0">
                <a:solidFill>
                  <a:srgbClr val="FF0000"/>
                </a:solidFill>
              </a:rPr>
              <a:t>open</a:t>
            </a:r>
            <a:endParaRPr lang="da-DK" sz="2400" b="1" dirty="0">
              <a:solidFill>
                <a:srgbClr val="FF0000"/>
              </a:solidFill>
            </a:endParaRPr>
          </a:p>
          <a:p>
            <a:endParaRPr lang="da-DK" dirty="0" smtClean="0"/>
          </a:p>
          <a:p>
            <a:r>
              <a:rPr lang="da-DK" sz="2400" dirty="0" smtClean="0"/>
              <a:t>… </a:t>
            </a:r>
            <a:r>
              <a:rPr lang="da-DK" sz="2400" dirty="0" err="1" smtClean="0"/>
              <a:t>which</a:t>
            </a:r>
            <a:r>
              <a:rPr lang="da-DK" sz="2400" dirty="0" smtClean="0"/>
              <a:t> </a:t>
            </a:r>
            <a:r>
              <a:rPr lang="da-DK" sz="2400" dirty="0" err="1" smtClean="0"/>
              <a:t>means</a:t>
            </a:r>
            <a:r>
              <a:rPr lang="da-DK" sz="2400" dirty="0" smtClean="0"/>
              <a:t> </a:t>
            </a:r>
            <a:r>
              <a:rPr lang="da-DK" sz="2400" dirty="0" err="1" smtClean="0"/>
              <a:t>that</a:t>
            </a:r>
            <a:r>
              <a:rPr lang="da-DK" sz="2400" dirty="0" smtClean="0"/>
              <a:t> all </a:t>
            </a:r>
            <a:r>
              <a:rPr lang="da-DK" sz="2400" dirty="0" err="1" smtClean="0"/>
              <a:t>libraries</a:t>
            </a:r>
            <a:r>
              <a:rPr lang="da-DK" sz="2400" dirty="0" smtClean="0"/>
              <a:t> </a:t>
            </a:r>
            <a:r>
              <a:rPr lang="da-DK" sz="2400" dirty="0" err="1" smtClean="0"/>
              <a:t>can</a:t>
            </a:r>
            <a:r>
              <a:rPr lang="da-DK" sz="2400" dirty="0"/>
              <a:t> </a:t>
            </a:r>
            <a:r>
              <a:rPr lang="da-DK" sz="2400" dirty="0" err="1" smtClean="0"/>
              <a:t>collaborate</a:t>
            </a:r>
            <a:r>
              <a:rPr lang="da-DK" sz="2400" dirty="0" smtClean="0"/>
              <a:t> </a:t>
            </a:r>
            <a:r>
              <a:rPr lang="da-DK" sz="2400" dirty="0"/>
              <a:t>to </a:t>
            </a:r>
            <a:r>
              <a:rPr lang="da-DK" sz="2400" b="1" dirty="0" err="1">
                <a:solidFill>
                  <a:srgbClr val="FF0000"/>
                </a:solidFill>
              </a:rPr>
              <a:t>achieve</a:t>
            </a:r>
            <a:r>
              <a:rPr lang="da-DK" sz="2400" dirty="0"/>
              <a:t> </a:t>
            </a:r>
            <a:r>
              <a:rPr lang="da-DK" sz="2400" dirty="0" err="1"/>
              <a:t>even</a:t>
            </a:r>
            <a:r>
              <a:rPr lang="da-DK" sz="2400" dirty="0"/>
              <a:t> more</a:t>
            </a:r>
          </a:p>
          <a:p>
            <a:endParaRPr lang="da-DK" sz="2400" dirty="0" smtClean="0"/>
          </a:p>
          <a:p>
            <a:r>
              <a:rPr lang="da-DK" sz="2400" dirty="0" smtClean="0"/>
              <a:t>Innovative </a:t>
            </a:r>
            <a:r>
              <a:rPr lang="da-DK" sz="2400" dirty="0" err="1" smtClean="0"/>
              <a:t>projects</a:t>
            </a:r>
            <a:r>
              <a:rPr lang="da-DK" sz="2400" dirty="0" smtClean="0"/>
              <a:t> </a:t>
            </a:r>
            <a:r>
              <a:rPr lang="da-DK" sz="2400" dirty="0" err="1"/>
              <a:t>become</a:t>
            </a:r>
            <a:r>
              <a:rPr lang="da-DK" sz="2400" dirty="0"/>
              <a:t> </a:t>
            </a:r>
            <a:r>
              <a:rPr lang="da-DK" sz="2400" b="1" dirty="0" err="1">
                <a:solidFill>
                  <a:srgbClr val="FF0000"/>
                </a:solidFill>
              </a:rPr>
              <a:t>sustainable</a:t>
            </a:r>
            <a:r>
              <a:rPr lang="da-DK" sz="2400" dirty="0"/>
              <a:t> </a:t>
            </a:r>
            <a:r>
              <a:rPr lang="da-DK" sz="2400" dirty="0" smtClean="0"/>
              <a:t>services, </a:t>
            </a:r>
            <a:r>
              <a:rPr lang="da-DK" sz="2400" dirty="0" err="1"/>
              <a:t>because</a:t>
            </a:r>
            <a:r>
              <a:rPr lang="da-DK" sz="2400" dirty="0"/>
              <a:t> </a:t>
            </a:r>
            <a:r>
              <a:rPr lang="da-DK" sz="2400" dirty="0" err="1"/>
              <a:t>they</a:t>
            </a:r>
            <a:r>
              <a:rPr lang="da-DK" sz="2400" dirty="0"/>
              <a:t> </a:t>
            </a:r>
            <a:r>
              <a:rPr lang="da-DK" sz="2400" dirty="0" err="1" smtClean="0"/>
              <a:t>are</a:t>
            </a:r>
            <a:r>
              <a:rPr lang="da-DK" sz="2400" dirty="0" smtClean="0"/>
              <a:t> </a:t>
            </a:r>
            <a:r>
              <a:rPr lang="da-DK" sz="2400" dirty="0" err="1" smtClean="0"/>
              <a:t>based</a:t>
            </a:r>
            <a:r>
              <a:rPr lang="da-DK" sz="2400" dirty="0" smtClean="0"/>
              <a:t> </a:t>
            </a:r>
            <a:r>
              <a:rPr lang="da-DK" sz="2400" dirty="0"/>
              <a:t>on the national data </a:t>
            </a:r>
            <a:r>
              <a:rPr lang="da-DK" sz="2400" dirty="0" err="1"/>
              <a:t>well</a:t>
            </a:r>
            <a:r>
              <a:rPr lang="da-DK" sz="2400" dirty="0"/>
              <a:t> </a:t>
            </a:r>
            <a:r>
              <a:rPr lang="da-DK" sz="2400" dirty="0" err="1"/>
              <a:t>infrastructure</a:t>
            </a:r>
            <a:endParaRPr lang="da-DK" sz="2400" dirty="0"/>
          </a:p>
          <a:p>
            <a:endParaRPr lang="da-DK" sz="2400" dirty="0" smtClean="0"/>
          </a:p>
          <a:p>
            <a:r>
              <a:rPr lang="da-DK" sz="2400" dirty="0" smtClean="0"/>
              <a:t>Collaboration </a:t>
            </a:r>
            <a:r>
              <a:rPr lang="da-DK" sz="2400" dirty="0" err="1" smtClean="0"/>
              <a:t>also</a:t>
            </a:r>
            <a:r>
              <a:rPr lang="da-DK" sz="2400" dirty="0" smtClean="0"/>
              <a:t> </a:t>
            </a:r>
            <a:r>
              <a:rPr lang="da-DK" sz="2400" dirty="0" err="1" smtClean="0"/>
              <a:t>means</a:t>
            </a:r>
            <a:r>
              <a:rPr lang="da-DK" sz="2400" dirty="0" smtClean="0"/>
              <a:t> </a:t>
            </a:r>
            <a:r>
              <a:rPr lang="da-DK" sz="2400" b="1" dirty="0" err="1" smtClean="0">
                <a:solidFill>
                  <a:srgbClr val="FF0000"/>
                </a:solidFill>
              </a:rPr>
              <a:t>sharing</a:t>
            </a:r>
            <a:r>
              <a:rPr lang="da-DK" sz="2400" dirty="0" smtClean="0"/>
              <a:t>, and the data </a:t>
            </a:r>
            <a:r>
              <a:rPr lang="da-DK" sz="2400" dirty="0" err="1" smtClean="0"/>
              <a:t>well</a:t>
            </a:r>
            <a:r>
              <a:rPr lang="da-DK" sz="2400" dirty="0" smtClean="0"/>
              <a:t> serves as a data hub</a:t>
            </a:r>
            <a:endParaRPr lang="da-DK" sz="2400" b="1" dirty="0" smtClean="0"/>
          </a:p>
          <a:p>
            <a:endParaRPr lang="da-DK" sz="2400" dirty="0"/>
          </a:p>
          <a:p>
            <a:r>
              <a:rPr lang="da-DK" sz="2400" dirty="0"/>
              <a:t>Web services </a:t>
            </a:r>
            <a:r>
              <a:rPr lang="da-DK" sz="2400" dirty="0" smtClean="0"/>
              <a:t>support </a:t>
            </a:r>
            <a:r>
              <a:rPr lang="da-DK" sz="2400" dirty="0" err="1" smtClean="0"/>
              <a:t>collaboration</a:t>
            </a:r>
            <a:r>
              <a:rPr lang="da-DK" sz="2400" dirty="0" smtClean="0"/>
              <a:t> and integration </a:t>
            </a:r>
            <a:r>
              <a:rPr lang="da-DK" sz="2400" b="1" dirty="0" err="1">
                <a:solidFill>
                  <a:srgbClr val="FF0000"/>
                </a:solidFill>
              </a:rPr>
              <a:t>beyond</a:t>
            </a:r>
            <a:r>
              <a:rPr lang="da-DK" sz="2400" dirty="0"/>
              <a:t> the </a:t>
            </a:r>
            <a:r>
              <a:rPr lang="da-DK" sz="2400" dirty="0" err="1"/>
              <a:t>library</a:t>
            </a:r>
            <a:r>
              <a:rPr lang="da-DK" sz="2400" dirty="0"/>
              <a:t> </a:t>
            </a:r>
            <a:r>
              <a:rPr lang="da-DK" sz="2400" dirty="0" err="1" smtClean="0"/>
              <a:t>community</a:t>
            </a:r>
            <a:endParaRPr lang="da-DK" sz="2400" dirty="0"/>
          </a:p>
        </p:txBody>
      </p:sp>
      <p:sp>
        <p:nvSpPr>
          <p:cNvPr id="3" name="Tekstboks 2"/>
          <p:cNvSpPr txBox="1"/>
          <p:nvPr/>
        </p:nvSpPr>
        <p:spPr>
          <a:xfrm>
            <a:off x="107504" y="44624"/>
            <a:ext cx="8928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 smtClean="0"/>
              <a:t>The data </a:t>
            </a:r>
            <a:r>
              <a:rPr lang="da-DK" sz="3200" b="1" dirty="0" err="1" smtClean="0"/>
              <a:t>well</a:t>
            </a:r>
            <a:r>
              <a:rPr lang="da-DK" sz="3200" b="1" dirty="0" smtClean="0"/>
              <a:t> </a:t>
            </a:r>
            <a:r>
              <a:rPr lang="da-DK" sz="3200" b="1" dirty="0" err="1" smtClean="0"/>
              <a:t>infrastructure</a:t>
            </a:r>
            <a:endParaRPr lang="da-DK" sz="3200" b="1" dirty="0" smtClean="0"/>
          </a:p>
          <a:p>
            <a:pPr algn="ctr"/>
            <a:r>
              <a:rPr lang="da-DK" sz="3200" b="1" dirty="0" smtClean="0"/>
              <a:t> – a national </a:t>
            </a:r>
            <a:r>
              <a:rPr lang="da-DK" sz="3200" b="1" dirty="0" err="1" smtClean="0"/>
              <a:t>framework</a:t>
            </a:r>
            <a:r>
              <a:rPr lang="da-DK" sz="3200" b="1" dirty="0"/>
              <a:t> for </a:t>
            </a:r>
            <a:r>
              <a:rPr lang="da-DK" sz="3200" b="1" dirty="0" err="1"/>
              <a:t>collaboration</a:t>
            </a:r>
            <a:endParaRPr lang="da-DK" sz="3200" b="1" dirty="0"/>
          </a:p>
        </p:txBody>
      </p:sp>
    </p:spTree>
    <p:extLst>
      <p:ext uri="{BB962C8B-B14F-4D97-AF65-F5344CB8AC3E}">
        <p14:creationId xmlns:p14="http://schemas.microsoft.com/office/powerpoint/2010/main" val="348146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2843808" y="260648"/>
            <a:ext cx="3487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A </a:t>
            </a:r>
            <a:r>
              <a:rPr lang="da-DK" dirty="0" err="1" smtClean="0"/>
              <a:t>multi</a:t>
            </a:r>
            <a:r>
              <a:rPr lang="da-DK" dirty="0" smtClean="0"/>
              <a:t> purpose </a:t>
            </a:r>
            <a:r>
              <a:rPr lang="da-DK" dirty="0" err="1" smtClean="0"/>
              <a:t>discovery</a:t>
            </a:r>
            <a:r>
              <a:rPr lang="da-DK" dirty="0" smtClean="0"/>
              <a:t> platform</a:t>
            </a:r>
            <a:endParaRPr lang="da-D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5677" y="-792088"/>
            <a:ext cx="12514381" cy="782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>
          <a:xfrm>
            <a:off x="107504" y="2276872"/>
            <a:ext cx="122413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Ellipse 5"/>
          <p:cNvSpPr/>
          <p:nvPr/>
        </p:nvSpPr>
        <p:spPr>
          <a:xfrm>
            <a:off x="107504" y="2564904"/>
            <a:ext cx="122413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Ellipse 6"/>
          <p:cNvSpPr/>
          <p:nvPr/>
        </p:nvSpPr>
        <p:spPr>
          <a:xfrm>
            <a:off x="107504" y="3356992"/>
            <a:ext cx="122413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Ellipse 7"/>
          <p:cNvSpPr/>
          <p:nvPr/>
        </p:nvSpPr>
        <p:spPr>
          <a:xfrm>
            <a:off x="107504" y="3645024"/>
            <a:ext cx="144016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Ellipse 8"/>
          <p:cNvSpPr/>
          <p:nvPr/>
        </p:nvSpPr>
        <p:spPr>
          <a:xfrm>
            <a:off x="179512" y="4005064"/>
            <a:ext cx="122413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4805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4984" y="-1125506"/>
            <a:ext cx="13969552" cy="873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>
          <a:xfrm>
            <a:off x="755576" y="216024"/>
            <a:ext cx="2952328" cy="6206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Ellipse 3"/>
          <p:cNvSpPr/>
          <p:nvPr/>
        </p:nvSpPr>
        <p:spPr>
          <a:xfrm>
            <a:off x="899592" y="3429000"/>
            <a:ext cx="122413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Ellipse 4"/>
          <p:cNvSpPr/>
          <p:nvPr/>
        </p:nvSpPr>
        <p:spPr>
          <a:xfrm>
            <a:off x="611560" y="6525344"/>
            <a:ext cx="4464496" cy="3326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005" y="216024"/>
            <a:ext cx="5111957" cy="319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732" y="1252723"/>
            <a:ext cx="4979812" cy="311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3767931"/>
            <a:ext cx="5103137" cy="318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00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096" y="-711562"/>
            <a:ext cx="12168743" cy="760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00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9491" y="-747464"/>
            <a:ext cx="12558195" cy="784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5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648" y="-603448"/>
            <a:ext cx="12442982" cy="777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01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gnetpladelager 1"/>
          <p:cNvSpPr/>
          <p:nvPr/>
        </p:nvSpPr>
        <p:spPr>
          <a:xfrm>
            <a:off x="3855876" y="4365104"/>
            <a:ext cx="1508212" cy="17189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Data </a:t>
            </a:r>
            <a:r>
              <a:rPr lang="da-DK" sz="2400" dirty="0" err="1" smtClean="0"/>
              <a:t>well</a:t>
            </a:r>
            <a:endParaRPr lang="da-DK" sz="2400" dirty="0"/>
          </a:p>
        </p:txBody>
      </p:sp>
      <p:sp>
        <p:nvSpPr>
          <p:cNvPr id="3" name="Tekstboks 2"/>
          <p:cNvSpPr txBox="1"/>
          <p:nvPr/>
        </p:nvSpPr>
        <p:spPr>
          <a:xfrm>
            <a:off x="539552" y="44624"/>
            <a:ext cx="8072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200" b="1" dirty="0" smtClean="0"/>
              <a:t>The data </a:t>
            </a:r>
            <a:r>
              <a:rPr lang="da-DK" sz="3200" b="1" dirty="0" err="1" smtClean="0"/>
              <a:t>well</a:t>
            </a:r>
            <a:r>
              <a:rPr lang="da-DK" sz="3200" b="1" dirty="0" smtClean="0"/>
              <a:t> </a:t>
            </a:r>
            <a:r>
              <a:rPr lang="da-DK" sz="3200" b="1" dirty="0" err="1" smtClean="0"/>
              <a:t>serving</a:t>
            </a:r>
            <a:r>
              <a:rPr lang="da-DK" sz="3200" b="1" dirty="0" smtClean="0"/>
              <a:t> as ILS back </a:t>
            </a:r>
            <a:r>
              <a:rPr lang="da-DK" sz="3200" b="1" dirty="0" err="1" smtClean="0"/>
              <a:t>office</a:t>
            </a:r>
            <a:r>
              <a:rPr lang="da-DK" sz="3200" b="1" dirty="0" smtClean="0"/>
              <a:t> </a:t>
            </a:r>
            <a:r>
              <a:rPr lang="da-DK" sz="3200" b="1" dirty="0" err="1" smtClean="0"/>
              <a:t>catalog</a:t>
            </a:r>
            <a:endParaRPr lang="da-DK" sz="3200" b="1" dirty="0"/>
          </a:p>
        </p:txBody>
      </p:sp>
      <p:sp>
        <p:nvSpPr>
          <p:cNvPr id="6" name="Rektangel 5"/>
          <p:cNvSpPr/>
          <p:nvPr/>
        </p:nvSpPr>
        <p:spPr>
          <a:xfrm>
            <a:off x="1259632" y="4767354"/>
            <a:ext cx="1152128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DBC</a:t>
            </a:r>
            <a:endParaRPr lang="da-DK" sz="2400" dirty="0"/>
          </a:p>
        </p:txBody>
      </p:sp>
      <p:cxnSp>
        <p:nvCxnSpPr>
          <p:cNvPr id="8" name="Lige pilforbindelse 7"/>
          <p:cNvCxnSpPr>
            <a:stCxn id="6" idx="3"/>
            <a:endCxn id="2" idx="2"/>
          </p:cNvCxnSpPr>
          <p:nvPr/>
        </p:nvCxnSpPr>
        <p:spPr>
          <a:xfrm>
            <a:off x="2411760" y="5224554"/>
            <a:ext cx="144411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ktangel 9"/>
          <p:cNvSpPr/>
          <p:nvPr/>
        </p:nvSpPr>
        <p:spPr>
          <a:xfrm>
            <a:off x="3995936" y="1556792"/>
            <a:ext cx="1152128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Local ILS</a:t>
            </a:r>
            <a:endParaRPr lang="da-DK" sz="2400" dirty="0"/>
          </a:p>
        </p:txBody>
      </p:sp>
      <p:cxnSp>
        <p:nvCxnSpPr>
          <p:cNvPr id="12" name="Lige pilforbindelse 11"/>
          <p:cNvCxnSpPr/>
          <p:nvPr/>
        </p:nvCxnSpPr>
        <p:spPr>
          <a:xfrm flipV="1">
            <a:off x="4283968" y="2471192"/>
            <a:ext cx="0" cy="21819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pilforbindelse 18"/>
          <p:cNvCxnSpPr/>
          <p:nvPr/>
        </p:nvCxnSpPr>
        <p:spPr>
          <a:xfrm>
            <a:off x="4860032" y="2471192"/>
            <a:ext cx="0" cy="2181944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boks 28"/>
          <p:cNvSpPr txBox="1"/>
          <p:nvPr/>
        </p:nvSpPr>
        <p:spPr>
          <a:xfrm>
            <a:off x="5724128" y="4870901"/>
            <a:ext cx="3350213" cy="830997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sz="2400" b="1" dirty="0" err="1" smtClean="0"/>
              <a:t>Changing</a:t>
            </a:r>
            <a:r>
              <a:rPr lang="da-DK" sz="2400" b="1" dirty="0" smtClean="0"/>
              <a:t> from metadata</a:t>
            </a:r>
          </a:p>
          <a:p>
            <a:r>
              <a:rPr lang="da-DK" sz="2400" b="1" dirty="0" err="1" smtClean="0"/>
              <a:t>replication</a:t>
            </a:r>
            <a:r>
              <a:rPr lang="da-DK" sz="2400" b="1" dirty="0" smtClean="0"/>
              <a:t> </a:t>
            </a:r>
            <a:r>
              <a:rPr lang="da-DK" sz="2400" dirty="0" smtClean="0"/>
              <a:t>….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70440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51520" y="908720"/>
            <a:ext cx="5904656" cy="56886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b="1" dirty="0" smtClean="0">
                <a:solidFill>
                  <a:srgbClr val="FF0000"/>
                </a:solidFill>
              </a:rPr>
              <a:t>DBC</a:t>
            </a:r>
            <a:r>
              <a:rPr lang="da-DK" dirty="0" smtClean="0"/>
              <a:t> (Danish </a:t>
            </a:r>
            <a:r>
              <a:rPr lang="da-DK" dirty="0" err="1" smtClean="0"/>
              <a:t>Bibliographic</a:t>
            </a:r>
            <a:r>
              <a:rPr lang="da-DK" dirty="0" smtClean="0"/>
              <a:t> Centre)</a:t>
            </a:r>
          </a:p>
          <a:p>
            <a:r>
              <a:rPr lang="da-DK" sz="2400" dirty="0" smtClean="0"/>
              <a:t>Limited </a:t>
            </a:r>
            <a:r>
              <a:rPr lang="da-DK" sz="2400" dirty="0" err="1" smtClean="0"/>
              <a:t>company</a:t>
            </a:r>
            <a:r>
              <a:rPr lang="da-DK" sz="2400" dirty="0" smtClean="0"/>
              <a:t>, not for profit</a:t>
            </a:r>
          </a:p>
          <a:p>
            <a:r>
              <a:rPr lang="da-DK" sz="2400" dirty="0" err="1" smtClean="0"/>
              <a:t>Shareholders</a:t>
            </a:r>
            <a:r>
              <a:rPr lang="da-DK" sz="2400" dirty="0" smtClean="0"/>
              <a:t>: the </a:t>
            </a:r>
            <a:r>
              <a:rPr lang="da-DK" sz="2400" dirty="0" err="1" smtClean="0"/>
              <a:t>state</a:t>
            </a:r>
            <a:r>
              <a:rPr lang="da-DK" sz="2400" dirty="0" smtClean="0"/>
              <a:t> &amp; LGDK (Local </a:t>
            </a:r>
            <a:r>
              <a:rPr lang="da-DK" sz="2400" dirty="0" err="1" smtClean="0"/>
              <a:t>Government</a:t>
            </a:r>
            <a:r>
              <a:rPr lang="da-DK" sz="2400" dirty="0" smtClean="0"/>
              <a:t> Denmark)</a:t>
            </a:r>
          </a:p>
          <a:p>
            <a:r>
              <a:rPr lang="da-DK" sz="2400" dirty="0" err="1" smtClean="0"/>
              <a:t>Staff</a:t>
            </a:r>
            <a:r>
              <a:rPr lang="da-DK" sz="2400" dirty="0" smtClean="0"/>
              <a:t>:  </a:t>
            </a:r>
            <a:r>
              <a:rPr lang="da-DK" sz="2400" dirty="0" err="1" smtClean="0"/>
              <a:t>approx</a:t>
            </a:r>
            <a:r>
              <a:rPr lang="da-DK" sz="2400" dirty="0" smtClean="0"/>
              <a:t>. 165</a:t>
            </a:r>
          </a:p>
          <a:p>
            <a:pPr marL="457200" lvl="1" indent="0">
              <a:buNone/>
            </a:pPr>
            <a:endParaRPr lang="da-DK" sz="2000" dirty="0" smtClean="0"/>
          </a:p>
          <a:p>
            <a:pPr marL="457200" lvl="1" indent="0">
              <a:buNone/>
            </a:pPr>
            <a:endParaRPr lang="da-DK" sz="2000" dirty="0" smtClean="0"/>
          </a:p>
          <a:p>
            <a:pPr marL="0" indent="0">
              <a:buNone/>
            </a:pPr>
            <a:r>
              <a:rPr lang="da-DK" dirty="0" smtClean="0"/>
              <a:t>Major </a:t>
            </a:r>
            <a:r>
              <a:rPr lang="da-DK" dirty="0" err="1" smtClean="0"/>
              <a:t>activities</a:t>
            </a:r>
            <a:endParaRPr lang="da-DK" dirty="0" smtClean="0"/>
          </a:p>
          <a:p>
            <a:pPr marL="400050"/>
            <a:r>
              <a:rPr lang="da-DK" sz="2400" b="1" dirty="0" smtClean="0">
                <a:solidFill>
                  <a:srgbClr val="FF0000"/>
                </a:solidFill>
              </a:rPr>
              <a:t>National </a:t>
            </a:r>
            <a:r>
              <a:rPr lang="da-DK" sz="2400" b="1" dirty="0" err="1" smtClean="0">
                <a:solidFill>
                  <a:srgbClr val="FF0000"/>
                </a:solidFill>
              </a:rPr>
              <a:t>bibliography</a:t>
            </a:r>
            <a:r>
              <a:rPr lang="da-DK" sz="2400" dirty="0" smtClean="0"/>
              <a:t> &amp; </a:t>
            </a:r>
            <a:r>
              <a:rPr lang="da-DK" sz="2400" b="1" dirty="0" err="1" smtClean="0">
                <a:solidFill>
                  <a:srgbClr val="FF0000"/>
                </a:solidFill>
              </a:rPr>
              <a:t>library</a:t>
            </a:r>
            <a:r>
              <a:rPr lang="da-DK" sz="2400" b="1" dirty="0" smtClean="0">
                <a:solidFill>
                  <a:srgbClr val="FF0000"/>
                </a:solidFill>
              </a:rPr>
              <a:t> metadata</a:t>
            </a:r>
            <a:r>
              <a:rPr lang="da-DK" sz="2400" dirty="0" smtClean="0"/>
              <a:t> </a:t>
            </a:r>
            <a:r>
              <a:rPr lang="da-DK" sz="2400" dirty="0" err="1" smtClean="0"/>
              <a:t>enhancements</a:t>
            </a:r>
            <a:r>
              <a:rPr lang="da-DK" sz="2400" dirty="0" smtClean="0"/>
              <a:t>: same </a:t>
            </a:r>
            <a:r>
              <a:rPr lang="da-DK" sz="2400" dirty="0" err="1" smtClean="0"/>
              <a:t>record</a:t>
            </a:r>
            <a:r>
              <a:rPr lang="da-DK" sz="2400" dirty="0" smtClean="0"/>
              <a:t>, same </a:t>
            </a:r>
            <a:r>
              <a:rPr lang="da-DK" sz="2400" dirty="0" err="1" smtClean="0"/>
              <a:t>process</a:t>
            </a:r>
            <a:endParaRPr lang="da-DK" sz="2400" dirty="0" smtClean="0"/>
          </a:p>
          <a:p>
            <a:pPr marL="400050"/>
            <a:r>
              <a:rPr lang="da-DK" sz="2400" dirty="0" smtClean="0"/>
              <a:t>National </a:t>
            </a:r>
            <a:r>
              <a:rPr lang="da-DK" sz="2400" dirty="0" err="1" smtClean="0"/>
              <a:t>infrastructure</a:t>
            </a:r>
            <a:r>
              <a:rPr lang="da-DK" sz="2400" dirty="0" smtClean="0"/>
              <a:t>, </a:t>
            </a:r>
            <a:r>
              <a:rPr lang="da-DK" sz="2400" b="1" dirty="0" smtClean="0">
                <a:solidFill>
                  <a:srgbClr val="FF0000"/>
                </a:solidFill>
              </a:rPr>
              <a:t>union </a:t>
            </a:r>
            <a:r>
              <a:rPr lang="da-DK" sz="2400" b="1" dirty="0" err="1" smtClean="0">
                <a:solidFill>
                  <a:srgbClr val="FF0000"/>
                </a:solidFill>
              </a:rPr>
              <a:t>catalog</a:t>
            </a:r>
            <a:r>
              <a:rPr lang="da-DK" sz="2400" dirty="0" smtClean="0"/>
              <a:t>:</a:t>
            </a:r>
          </a:p>
          <a:p>
            <a:pPr lvl="1"/>
            <a:r>
              <a:rPr lang="da-DK" sz="2400" b="1" dirty="0" err="1" smtClean="0">
                <a:solidFill>
                  <a:srgbClr val="FF0000"/>
                </a:solidFill>
              </a:rPr>
              <a:t>Danbib</a:t>
            </a:r>
            <a:r>
              <a:rPr lang="da-DK" sz="2400" dirty="0" smtClean="0"/>
              <a:t> for </a:t>
            </a:r>
            <a:r>
              <a:rPr lang="da-DK" sz="2400" dirty="0" err="1" smtClean="0"/>
              <a:t>library</a:t>
            </a:r>
            <a:r>
              <a:rPr lang="da-DK" sz="2400" dirty="0" smtClean="0"/>
              <a:t> professionals</a:t>
            </a:r>
          </a:p>
          <a:p>
            <a:pPr lvl="1"/>
            <a:r>
              <a:rPr lang="da-DK" sz="2400" b="1" dirty="0" smtClean="0">
                <a:solidFill>
                  <a:srgbClr val="FF0000"/>
                </a:solidFill>
              </a:rPr>
              <a:t>Bibliotek.dk</a:t>
            </a:r>
            <a:r>
              <a:rPr lang="da-DK" sz="2400" dirty="0" smtClean="0"/>
              <a:t> for end </a:t>
            </a:r>
            <a:r>
              <a:rPr lang="da-DK" sz="2400" dirty="0" err="1" smtClean="0"/>
              <a:t>users</a:t>
            </a:r>
            <a:endParaRPr lang="da-DK" sz="2400" dirty="0"/>
          </a:p>
        </p:txBody>
      </p:sp>
      <p:sp>
        <p:nvSpPr>
          <p:cNvPr id="5" name="Tekstboks 4"/>
          <p:cNvSpPr txBox="1"/>
          <p:nvPr/>
        </p:nvSpPr>
        <p:spPr>
          <a:xfrm>
            <a:off x="827584" y="44624"/>
            <a:ext cx="7427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b="1" dirty="0" smtClean="0"/>
              <a:t>DBC – </a:t>
            </a:r>
            <a:r>
              <a:rPr lang="da-DK" sz="3600" b="1" dirty="0" err="1" smtClean="0"/>
              <a:t>facilitating</a:t>
            </a:r>
            <a:r>
              <a:rPr lang="da-DK" sz="3600" b="1" dirty="0" smtClean="0"/>
              <a:t> </a:t>
            </a:r>
            <a:r>
              <a:rPr lang="da-DK" sz="3600" b="1" dirty="0" err="1" smtClean="0"/>
              <a:t>library</a:t>
            </a:r>
            <a:r>
              <a:rPr lang="da-DK" sz="3600" b="1" dirty="0" smtClean="0"/>
              <a:t> </a:t>
            </a:r>
            <a:r>
              <a:rPr lang="da-DK" sz="3600" b="1" dirty="0" err="1" smtClean="0"/>
              <a:t>collaboration</a:t>
            </a:r>
            <a:endParaRPr lang="da-DK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216" y="1556792"/>
            <a:ext cx="3423288" cy="228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boks 1"/>
          <p:cNvSpPr txBox="1"/>
          <p:nvPr/>
        </p:nvSpPr>
        <p:spPr>
          <a:xfrm>
            <a:off x="6152366" y="5171708"/>
            <a:ext cx="2884130" cy="156966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400" dirty="0" smtClean="0"/>
              <a:t>Metadata </a:t>
            </a:r>
            <a:r>
              <a:rPr lang="da-DK" sz="2400" dirty="0" err="1" smtClean="0"/>
              <a:t>creation</a:t>
            </a:r>
            <a:r>
              <a:rPr lang="da-DK" sz="2400" dirty="0" smtClean="0"/>
              <a:t> and national </a:t>
            </a:r>
            <a:r>
              <a:rPr lang="da-DK" sz="2400" dirty="0" err="1" smtClean="0"/>
              <a:t>infrastructure</a:t>
            </a:r>
            <a:r>
              <a:rPr lang="da-DK" sz="2400" dirty="0" smtClean="0"/>
              <a:t> on </a:t>
            </a:r>
            <a:r>
              <a:rPr lang="da-DK" sz="2400" dirty="0" err="1" smtClean="0"/>
              <a:t>behalf</a:t>
            </a:r>
            <a:r>
              <a:rPr lang="da-DK" sz="2400" dirty="0" smtClean="0"/>
              <a:t> of the </a:t>
            </a:r>
            <a:r>
              <a:rPr lang="da-DK" sz="2400" dirty="0" err="1" smtClean="0"/>
              <a:t>libraries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17092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gnetpladelager 1"/>
          <p:cNvSpPr/>
          <p:nvPr/>
        </p:nvSpPr>
        <p:spPr>
          <a:xfrm>
            <a:off x="3855876" y="4365104"/>
            <a:ext cx="1508212" cy="17189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Data </a:t>
            </a:r>
            <a:r>
              <a:rPr lang="da-DK" sz="2400" dirty="0" err="1" smtClean="0"/>
              <a:t>well</a:t>
            </a:r>
            <a:endParaRPr lang="da-DK" sz="2400" dirty="0"/>
          </a:p>
        </p:txBody>
      </p:sp>
      <p:sp>
        <p:nvSpPr>
          <p:cNvPr id="3" name="Tekstboks 2"/>
          <p:cNvSpPr txBox="1"/>
          <p:nvPr/>
        </p:nvSpPr>
        <p:spPr>
          <a:xfrm>
            <a:off x="531469" y="44624"/>
            <a:ext cx="8072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200" b="1" dirty="0" smtClean="0"/>
              <a:t>The data </a:t>
            </a:r>
            <a:r>
              <a:rPr lang="da-DK" sz="3200" b="1" dirty="0" err="1" smtClean="0"/>
              <a:t>well</a:t>
            </a:r>
            <a:r>
              <a:rPr lang="da-DK" sz="3200" b="1" dirty="0" smtClean="0"/>
              <a:t> </a:t>
            </a:r>
            <a:r>
              <a:rPr lang="da-DK" sz="3200" b="1" dirty="0" err="1" smtClean="0"/>
              <a:t>serving</a:t>
            </a:r>
            <a:r>
              <a:rPr lang="da-DK" sz="3200" b="1" dirty="0" smtClean="0"/>
              <a:t> as ILS back </a:t>
            </a:r>
            <a:r>
              <a:rPr lang="da-DK" sz="3200" b="1" dirty="0" err="1" smtClean="0"/>
              <a:t>office</a:t>
            </a:r>
            <a:r>
              <a:rPr lang="da-DK" sz="3200" b="1" dirty="0" smtClean="0"/>
              <a:t> </a:t>
            </a:r>
            <a:r>
              <a:rPr lang="da-DK" sz="3200" b="1" dirty="0" err="1" smtClean="0"/>
              <a:t>catalog</a:t>
            </a:r>
            <a:endParaRPr lang="da-DK" sz="3200" b="1" dirty="0"/>
          </a:p>
        </p:txBody>
      </p:sp>
      <p:sp>
        <p:nvSpPr>
          <p:cNvPr id="5" name="Rektangel 4"/>
          <p:cNvSpPr/>
          <p:nvPr/>
        </p:nvSpPr>
        <p:spPr>
          <a:xfrm>
            <a:off x="3991519" y="1558540"/>
            <a:ext cx="1152128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Local ILS</a:t>
            </a:r>
            <a:endParaRPr lang="da-DK" sz="2400" dirty="0"/>
          </a:p>
        </p:txBody>
      </p:sp>
      <p:sp>
        <p:nvSpPr>
          <p:cNvPr id="6" name="Rektangel 5"/>
          <p:cNvSpPr/>
          <p:nvPr/>
        </p:nvSpPr>
        <p:spPr>
          <a:xfrm>
            <a:off x="1259632" y="4767354"/>
            <a:ext cx="1152128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DBC</a:t>
            </a:r>
            <a:endParaRPr lang="da-DK" sz="2400" dirty="0"/>
          </a:p>
        </p:txBody>
      </p:sp>
      <p:cxnSp>
        <p:nvCxnSpPr>
          <p:cNvPr id="8" name="Lige pilforbindelse 7"/>
          <p:cNvCxnSpPr>
            <a:stCxn id="6" idx="3"/>
            <a:endCxn id="2" idx="2"/>
          </p:cNvCxnSpPr>
          <p:nvPr/>
        </p:nvCxnSpPr>
        <p:spPr>
          <a:xfrm>
            <a:off x="2411760" y="5224554"/>
            <a:ext cx="144411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boks 28"/>
          <p:cNvSpPr txBox="1"/>
          <p:nvPr/>
        </p:nvSpPr>
        <p:spPr>
          <a:xfrm>
            <a:off x="5835387" y="4870901"/>
            <a:ext cx="2648867" cy="830997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sz="2400" b="1" dirty="0" smtClean="0"/>
              <a:t>… to true metadata</a:t>
            </a:r>
          </a:p>
          <a:p>
            <a:pPr algn="ctr"/>
            <a:r>
              <a:rPr lang="da-DK" sz="2400" b="1" dirty="0" err="1" smtClean="0"/>
              <a:t>sharing</a:t>
            </a:r>
            <a:endParaRPr lang="da-DK" sz="2400" b="1" dirty="0"/>
          </a:p>
        </p:txBody>
      </p:sp>
      <p:sp>
        <p:nvSpPr>
          <p:cNvPr id="13" name="Rektangel 12"/>
          <p:cNvSpPr/>
          <p:nvPr/>
        </p:nvSpPr>
        <p:spPr>
          <a:xfrm>
            <a:off x="1835696" y="3212976"/>
            <a:ext cx="164277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err="1" smtClean="0"/>
              <a:t>Catalogue</a:t>
            </a:r>
            <a:endParaRPr lang="da-DK" sz="2400" dirty="0" smtClean="0"/>
          </a:p>
          <a:p>
            <a:pPr algn="ctr"/>
            <a:r>
              <a:rPr lang="da-DK" sz="2400" dirty="0" smtClean="0"/>
              <a:t>webservice</a:t>
            </a:r>
            <a:endParaRPr lang="da-DK" sz="2400" dirty="0"/>
          </a:p>
        </p:txBody>
      </p:sp>
      <p:sp>
        <p:nvSpPr>
          <p:cNvPr id="14" name="Rektangel 13"/>
          <p:cNvSpPr/>
          <p:nvPr/>
        </p:nvSpPr>
        <p:spPr>
          <a:xfrm>
            <a:off x="3779912" y="3212977"/>
            <a:ext cx="1656184" cy="720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Search</a:t>
            </a:r>
          </a:p>
          <a:p>
            <a:pPr algn="ctr"/>
            <a:r>
              <a:rPr lang="da-DK" sz="2400" dirty="0" smtClean="0"/>
              <a:t>webservice</a:t>
            </a:r>
            <a:endParaRPr lang="da-DK" sz="2400" dirty="0"/>
          </a:p>
        </p:txBody>
      </p:sp>
      <p:sp>
        <p:nvSpPr>
          <p:cNvPr id="18" name="Rektangel 17"/>
          <p:cNvSpPr/>
          <p:nvPr/>
        </p:nvSpPr>
        <p:spPr>
          <a:xfrm>
            <a:off x="5868144" y="3212976"/>
            <a:ext cx="158417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Format</a:t>
            </a:r>
          </a:p>
          <a:p>
            <a:pPr algn="ctr"/>
            <a:r>
              <a:rPr lang="da-DK" sz="2400" dirty="0"/>
              <a:t>w</a:t>
            </a:r>
            <a:r>
              <a:rPr lang="da-DK" sz="2400" dirty="0" smtClean="0"/>
              <a:t>ebservice</a:t>
            </a:r>
            <a:endParaRPr lang="da-DK" sz="2400" dirty="0"/>
          </a:p>
        </p:txBody>
      </p:sp>
      <p:cxnSp>
        <p:nvCxnSpPr>
          <p:cNvPr id="20" name="Vinklet forbindelse 19"/>
          <p:cNvCxnSpPr>
            <a:stCxn id="5" idx="1"/>
            <a:endCxn id="13" idx="0"/>
          </p:cNvCxnSpPr>
          <p:nvPr/>
        </p:nvCxnSpPr>
        <p:spPr>
          <a:xfrm rot="10800000" flipV="1">
            <a:off x="2657083" y="2015740"/>
            <a:ext cx="1334436" cy="1197236"/>
          </a:xfrm>
          <a:prstGeom prst="bentConnector2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Vinklet forbindelse 22"/>
          <p:cNvCxnSpPr>
            <a:stCxn id="13" idx="2"/>
          </p:cNvCxnSpPr>
          <p:nvPr/>
        </p:nvCxnSpPr>
        <p:spPr>
          <a:xfrm rot="16200000" flipH="1">
            <a:off x="2787557" y="3802582"/>
            <a:ext cx="937844" cy="1198792"/>
          </a:xfrm>
          <a:prstGeom prst="bentConnector2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Lige pilforbindelse 31"/>
          <p:cNvCxnSpPr>
            <a:stCxn id="5" idx="2"/>
          </p:cNvCxnSpPr>
          <p:nvPr/>
        </p:nvCxnSpPr>
        <p:spPr>
          <a:xfrm>
            <a:off x="4567583" y="2472940"/>
            <a:ext cx="4417" cy="740037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Lige pilforbindelse 32"/>
          <p:cNvCxnSpPr>
            <a:endCxn id="2" idx="1"/>
          </p:cNvCxnSpPr>
          <p:nvPr/>
        </p:nvCxnSpPr>
        <p:spPr>
          <a:xfrm>
            <a:off x="4609982" y="3933056"/>
            <a:ext cx="0" cy="432048"/>
          </a:xfrm>
          <a:prstGeom prst="straightConnector1">
            <a:avLst/>
          </a:prstGeom>
          <a:ln w="3810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Lige pilforbindelse 35"/>
          <p:cNvCxnSpPr>
            <a:stCxn id="14" idx="3"/>
            <a:endCxn id="18" idx="1"/>
          </p:cNvCxnSpPr>
          <p:nvPr/>
        </p:nvCxnSpPr>
        <p:spPr>
          <a:xfrm flipV="1">
            <a:off x="5436096" y="3573016"/>
            <a:ext cx="432048" cy="1"/>
          </a:xfrm>
          <a:prstGeom prst="straightConnector1">
            <a:avLst/>
          </a:prstGeom>
          <a:ln w="38100">
            <a:solidFill>
              <a:schemeClr val="accent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Vinklet forbindelse 39"/>
          <p:cNvCxnSpPr>
            <a:stCxn id="18" idx="0"/>
            <a:endCxn id="5" idx="3"/>
          </p:cNvCxnSpPr>
          <p:nvPr/>
        </p:nvCxnSpPr>
        <p:spPr>
          <a:xfrm rot="16200000" flipV="1">
            <a:off x="5303322" y="1856065"/>
            <a:ext cx="1197236" cy="1516585"/>
          </a:xfrm>
          <a:prstGeom prst="bentConnector2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43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gnetpladelager 2"/>
          <p:cNvSpPr/>
          <p:nvPr/>
        </p:nvSpPr>
        <p:spPr>
          <a:xfrm>
            <a:off x="1691680" y="2708920"/>
            <a:ext cx="1508212" cy="17189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Data </a:t>
            </a:r>
            <a:r>
              <a:rPr lang="da-DK" sz="2400" dirty="0" err="1" smtClean="0"/>
              <a:t>well</a:t>
            </a:r>
            <a:endParaRPr lang="da-DK" sz="2400" dirty="0"/>
          </a:p>
        </p:txBody>
      </p:sp>
      <p:pic>
        <p:nvPicPr>
          <p:cNvPr id="1026" name="Picture 2" descr="http://t3.gstatic.com/images?q=tbn:ANd9GcSPQwNGG5-JFUqxsY6XB2lDx90KaClIfeqOoLy2l2cnj3qFt8b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60165"/>
            <a:ext cx="2160240" cy="255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Lige pilforbindelse 4"/>
          <p:cNvCxnSpPr/>
          <p:nvPr/>
        </p:nvCxnSpPr>
        <p:spPr>
          <a:xfrm>
            <a:off x="3347864" y="3140968"/>
            <a:ext cx="244827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Lige pilforbindelse 6"/>
          <p:cNvCxnSpPr/>
          <p:nvPr/>
        </p:nvCxnSpPr>
        <p:spPr>
          <a:xfrm flipH="1">
            <a:off x="3347864" y="3861048"/>
            <a:ext cx="2448272" cy="0"/>
          </a:xfrm>
          <a:prstGeom prst="straightConnector1">
            <a:avLst/>
          </a:prstGeom>
          <a:ln w="38100">
            <a:solidFill>
              <a:srgbClr val="5F87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boks 9"/>
          <p:cNvSpPr txBox="1"/>
          <p:nvPr/>
        </p:nvSpPr>
        <p:spPr>
          <a:xfrm>
            <a:off x="3203848" y="2708920"/>
            <a:ext cx="2804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err="1" smtClean="0"/>
              <a:t>Bibliographic</a:t>
            </a:r>
            <a:r>
              <a:rPr lang="da-DK" sz="2400" dirty="0" smtClean="0"/>
              <a:t> </a:t>
            </a:r>
            <a:r>
              <a:rPr lang="da-DK" sz="2400" dirty="0" err="1" smtClean="0"/>
              <a:t>records</a:t>
            </a:r>
            <a:endParaRPr lang="da-DK" sz="2400" dirty="0"/>
          </a:p>
        </p:txBody>
      </p:sp>
      <p:sp>
        <p:nvSpPr>
          <p:cNvPr id="12" name="Tekstboks 11"/>
          <p:cNvSpPr txBox="1"/>
          <p:nvPr/>
        </p:nvSpPr>
        <p:spPr>
          <a:xfrm>
            <a:off x="3203848" y="3851756"/>
            <a:ext cx="2857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smtClean="0"/>
              <a:t>OCLC </a:t>
            </a:r>
            <a:r>
              <a:rPr lang="da-DK" sz="2400" dirty="0" err="1" smtClean="0"/>
              <a:t>control</a:t>
            </a:r>
            <a:r>
              <a:rPr lang="da-DK" sz="2400" dirty="0" smtClean="0"/>
              <a:t> </a:t>
            </a:r>
            <a:r>
              <a:rPr lang="da-DK" sz="2400" dirty="0" err="1" smtClean="0"/>
              <a:t>number</a:t>
            </a:r>
            <a:endParaRPr lang="da-DK" sz="2400" dirty="0"/>
          </a:p>
        </p:txBody>
      </p:sp>
      <p:sp>
        <p:nvSpPr>
          <p:cNvPr id="11" name="Tekstboks 10"/>
          <p:cNvSpPr txBox="1"/>
          <p:nvPr/>
        </p:nvSpPr>
        <p:spPr>
          <a:xfrm>
            <a:off x="1547664" y="5589240"/>
            <a:ext cx="6106415" cy="461665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sz="2400" dirty="0" smtClean="0"/>
              <a:t>Close to real time </a:t>
            </a:r>
            <a:r>
              <a:rPr lang="da-DK" sz="2400" dirty="0" err="1" smtClean="0"/>
              <a:t>syncronization</a:t>
            </a:r>
            <a:r>
              <a:rPr lang="da-DK" sz="2400" dirty="0" smtClean="0"/>
              <a:t> with </a:t>
            </a:r>
            <a:r>
              <a:rPr lang="da-DK" sz="2400" dirty="0" err="1" smtClean="0"/>
              <a:t>WorldCat</a:t>
            </a:r>
            <a:endParaRPr lang="da-DK" sz="2400" dirty="0"/>
          </a:p>
        </p:txBody>
      </p:sp>
      <p:sp>
        <p:nvSpPr>
          <p:cNvPr id="15" name="Tekstboks 14"/>
          <p:cNvSpPr txBox="1"/>
          <p:nvPr/>
        </p:nvSpPr>
        <p:spPr>
          <a:xfrm>
            <a:off x="2119956" y="44624"/>
            <a:ext cx="49003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200" b="1" dirty="0" smtClean="0"/>
              <a:t>The data </a:t>
            </a:r>
            <a:r>
              <a:rPr lang="da-DK" sz="3200" b="1" dirty="0" err="1" smtClean="0"/>
              <a:t>well</a:t>
            </a:r>
            <a:r>
              <a:rPr lang="da-DK" sz="3200" b="1" dirty="0" smtClean="0"/>
              <a:t> and </a:t>
            </a:r>
            <a:r>
              <a:rPr lang="da-DK" sz="3200" b="1" dirty="0" err="1" smtClean="0"/>
              <a:t>WorldCat</a:t>
            </a:r>
            <a:endParaRPr lang="da-DK" sz="3200" b="1" dirty="0"/>
          </a:p>
        </p:txBody>
      </p:sp>
    </p:spTree>
    <p:extLst>
      <p:ext uri="{BB962C8B-B14F-4D97-AF65-F5344CB8AC3E}">
        <p14:creationId xmlns:p14="http://schemas.microsoft.com/office/powerpoint/2010/main" val="371319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496" y="1268760"/>
            <a:ext cx="9036496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800" dirty="0" err="1" smtClean="0"/>
              <a:t>Contributions</a:t>
            </a:r>
            <a:r>
              <a:rPr lang="da-DK" sz="2800" dirty="0" smtClean="0"/>
              <a:t> to </a:t>
            </a:r>
            <a:r>
              <a:rPr lang="da-DK" sz="2800" dirty="0" err="1" smtClean="0"/>
              <a:t>opening</a:t>
            </a:r>
            <a:r>
              <a:rPr lang="da-DK" sz="2800" dirty="0" smtClean="0"/>
              <a:t> up the Danish national </a:t>
            </a:r>
            <a:r>
              <a:rPr lang="da-DK" sz="2800" dirty="0" err="1" smtClean="0"/>
              <a:t>bibliography</a:t>
            </a:r>
            <a:endParaRPr lang="da-DK" sz="2800" dirty="0" smtClean="0"/>
          </a:p>
          <a:p>
            <a:r>
              <a:rPr lang="da-DK" sz="2400" dirty="0" smtClean="0"/>
              <a:t>The national </a:t>
            </a:r>
            <a:r>
              <a:rPr lang="da-DK" sz="2400" dirty="0" err="1" smtClean="0"/>
              <a:t>bibliography</a:t>
            </a:r>
            <a:r>
              <a:rPr lang="da-DK" sz="2400" dirty="0" smtClean="0"/>
              <a:t> poses the </a:t>
            </a:r>
            <a:r>
              <a:rPr lang="da-DK" sz="2400" dirty="0" err="1" smtClean="0"/>
              <a:t>core</a:t>
            </a:r>
            <a:r>
              <a:rPr lang="da-DK" sz="2400" dirty="0" smtClean="0"/>
              <a:t> of </a:t>
            </a:r>
            <a:r>
              <a:rPr lang="da-DK" sz="2400" dirty="0" err="1" smtClean="0"/>
              <a:t>library</a:t>
            </a:r>
            <a:r>
              <a:rPr lang="da-DK" sz="2400" dirty="0" smtClean="0"/>
              <a:t> metadata</a:t>
            </a:r>
          </a:p>
          <a:p>
            <a:r>
              <a:rPr lang="da-DK" sz="2400" dirty="0" smtClean="0"/>
              <a:t>The national </a:t>
            </a:r>
            <a:r>
              <a:rPr lang="da-DK" sz="2400" dirty="0" err="1" smtClean="0"/>
              <a:t>bibliography</a:t>
            </a:r>
            <a:r>
              <a:rPr lang="da-DK" sz="2400" dirty="0" smtClean="0"/>
              <a:t> </a:t>
            </a:r>
            <a:r>
              <a:rPr lang="da-DK" sz="2400" dirty="0" err="1" smtClean="0"/>
              <a:t>published</a:t>
            </a:r>
            <a:r>
              <a:rPr lang="da-DK" sz="2400" dirty="0" smtClean="0"/>
              <a:t> as LOD</a:t>
            </a:r>
          </a:p>
          <a:p>
            <a:r>
              <a:rPr lang="da-DK" sz="2400" dirty="0" smtClean="0"/>
              <a:t>The national </a:t>
            </a:r>
            <a:r>
              <a:rPr lang="da-DK" sz="2400" dirty="0" err="1" smtClean="0"/>
              <a:t>bibliography</a:t>
            </a:r>
            <a:r>
              <a:rPr lang="da-DK" sz="2400" dirty="0" smtClean="0"/>
              <a:t> in </a:t>
            </a:r>
            <a:r>
              <a:rPr lang="da-DK" sz="2400" dirty="0" err="1" smtClean="0"/>
              <a:t>WorldCat</a:t>
            </a:r>
            <a:r>
              <a:rPr lang="da-DK" sz="2400" dirty="0" smtClean="0"/>
              <a:t> </a:t>
            </a:r>
            <a:r>
              <a:rPr lang="da-DK" sz="2400" dirty="0" smtClean="0">
                <a:sym typeface="Wingdings" pitchFamily="2" charset="2"/>
              </a:rPr>
              <a:t> web </a:t>
            </a:r>
            <a:r>
              <a:rPr lang="da-DK" sz="2400" dirty="0" err="1" smtClean="0">
                <a:sym typeface="Wingdings" pitchFamily="2" charset="2"/>
              </a:rPr>
              <a:t>search</a:t>
            </a:r>
            <a:r>
              <a:rPr lang="da-DK" sz="2400" dirty="0" smtClean="0">
                <a:sym typeface="Wingdings" pitchFamily="2" charset="2"/>
              </a:rPr>
              <a:t> </a:t>
            </a:r>
            <a:r>
              <a:rPr lang="da-DK" sz="2400" dirty="0" err="1" smtClean="0">
                <a:sym typeface="Wingdings" pitchFamily="2" charset="2"/>
              </a:rPr>
              <a:t>engines</a:t>
            </a:r>
            <a:endParaRPr lang="da-DK" sz="2400" dirty="0" smtClean="0"/>
          </a:p>
          <a:p>
            <a:r>
              <a:rPr lang="da-DK" sz="2400" dirty="0" smtClean="0"/>
              <a:t>The national data </a:t>
            </a:r>
            <a:r>
              <a:rPr lang="da-DK" sz="2400" dirty="0" err="1" smtClean="0"/>
              <a:t>well</a:t>
            </a:r>
            <a:r>
              <a:rPr lang="da-DK" sz="2400" dirty="0" smtClean="0"/>
              <a:t> </a:t>
            </a:r>
            <a:r>
              <a:rPr lang="da-DK" sz="2400" dirty="0" err="1" smtClean="0"/>
              <a:t>adds</a:t>
            </a:r>
            <a:r>
              <a:rPr lang="da-DK" sz="2400" dirty="0" smtClean="0"/>
              <a:t> to the national </a:t>
            </a:r>
            <a:r>
              <a:rPr lang="da-DK" sz="2400" dirty="0" err="1" smtClean="0"/>
              <a:t>bibliographic</a:t>
            </a:r>
            <a:r>
              <a:rPr lang="da-DK" sz="2400" dirty="0" smtClean="0"/>
              <a:t> data integration to </a:t>
            </a:r>
            <a:r>
              <a:rPr lang="da-DK" sz="2400" dirty="0" err="1" smtClean="0"/>
              <a:t>other</a:t>
            </a:r>
            <a:r>
              <a:rPr lang="da-DK" sz="2400" dirty="0" smtClean="0"/>
              <a:t> datasets as </a:t>
            </a:r>
            <a:r>
              <a:rPr lang="da-DK" sz="2400" dirty="0" err="1" smtClean="0"/>
              <a:t>well</a:t>
            </a:r>
            <a:r>
              <a:rPr lang="da-DK" sz="2400" dirty="0" smtClean="0"/>
              <a:t> as </a:t>
            </a:r>
            <a:r>
              <a:rPr lang="da-DK" sz="2400" dirty="0" err="1" smtClean="0"/>
              <a:t>functionality</a:t>
            </a:r>
            <a:r>
              <a:rPr lang="da-DK" sz="2400" dirty="0" smtClean="0"/>
              <a:t> to do </a:t>
            </a:r>
            <a:r>
              <a:rPr lang="da-DK" sz="2400" dirty="0" err="1" smtClean="0"/>
              <a:t>stuff</a:t>
            </a:r>
            <a:r>
              <a:rPr lang="da-DK" sz="2400" dirty="0" smtClean="0"/>
              <a:t> with the data</a:t>
            </a:r>
          </a:p>
          <a:p>
            <a:r>
              <a:rPr lang="da-DK" sz="2400" dirty="0" smtClean="0"/>
              <a:t>The national data </a:t>
            </a:r>
            <a:r>
              <a:rPr lang="da-DK" sz="2400" dirty="0" err="1" smtClean="0"/>
              <a:t>well</a:t>
            </a:r>
            <a:r>
              <a:rPr lang="da-DK" sz="2400" dirty="0" smtClean="0"/>
              <a:t> </a:t>
            </a:r>
            <a:r>
              <a:rPr lang="da-DK" sz="2400" dirty="0" err="1" smtClean="0"/>
              <a:t>allows</a:t>
            </a:r>
            <a:r>
              <a:rPr lang="da-DK" sz="2400" dirty="0" smtClean="0"/>
              <a:t> for </a:t>
            </a:r>
            <a:r>
              <a:rPr lang="da-DK" sz="2400" dirty="0" err="1" smtClean="0"/>
              <a:t>building</a:t>
            </a:r>
            <a:r>
              <a:rPr lang="da-DK" sz="2400" dirty="0" smtClean="0"/>
              <a:t> </a:t>
            </a:r>
            <a:r>
              <a:rPr lang="da-DK" sz="2400" dirty="0" err="1" smtClean="0"/>
              <a:t>applications</a:t>
            </a:r>
            <a:r>
              <a:rPr lang="da-DK" sz="2400" dirty="0" smtClean="0"/>
              <a:t> </a:t>
            </a:r>
            <a:r>
              <a:rPr lang="da-DK" sz="2400" dirty="0" err="1" smtClean="0"/>
              <a:t>directly</a:t>
            </a:r>
            <a:r>
              <a:rPr lang="da-DK" sz="2400" dirty="0" smtClean="0"/>
              <a:t> on top of the national </a:t>
            </a:r>
            <a:r>
              <a:rPr lang="da-DK" sz="2400" dirty="0" err="1" smtClean="0"/>
              <a:t>bibliographic</a:t>
            </a:r>
            <a:r>
              <a:rPr lang="da-DK" sz="2400" dirty="0" smtClean="0"/>
              <a:t> data </a:t>
            </a:r>
            <a:r>
              <a:rPr lang="da-DK" sz="2400" dirty="0" err="1" smtClean="0"/>
              <a:t>instead</a:t>
            </a:r>
            <a:r>
              <a:rPr lang="da-DK" sz="2400" dirty="0" smtClean="0"/>
              <a:t> of </a:t>
            </a:r>
            <a:r>
              <a:rPr lang="da-DK" sz="2400" dirty="0" err="1" smtClean="0"/>
              <a:t>replicating</a:t>
            </a:r>
            <a:r>
              <a:rPr lang="da-DK" sz="2400" dirty="0" smtClean="0"/>
              <a:t> data to </a:t>
            </a:r>
            <a:r>
              <a:rPr lang="da-DK" sz="2400" dirty="0" err="1" smtClean="0"/>
              <a:t>other</a:t>
            </a:r>
            <a:r>
              <a:rPr lang="da-DK" sz="2400" dirty="0" smtClean="0"/>
              <a:t> systems</a:t>
            </a:r>
          </a:p>
        </p:txBody>
      </p:sp>
      <p:sp>
        <p:nvSpPr>
          <p:cNvPr id="5" name="Tekstboks 4"/>
          <p:cNvSpPr txBox="1"/>
          <p:nvPr/>
        </p:nvSpPr>
        <p:spPr>
          <a:xfrm>
            <a:off x="3447670" y="44624"/>
            <a:ext cx="2204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200" b="1" dirty="0" err="1" smtClean="0"/>
              <a:t>Conclusions</a:t>
            </a:r>
            <a:endParaRPr lang="da-DK" sz="3200" b="1" dirty="0"/>
          </a:p>
        </p:txBody>
      </p:sp>
    </p:spTree>
    <p:extLst>
      <p:ext uri="{BB962C8B-B14F-4D97-AF65-F5344CB8AC3E}">
        <p14:creationId xmlns:p14="http://schemas.microsoft.com/office/powerpoint/2010/main" val="182488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836712"/>
            <a:ext cx="8435280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2400" u="sng" dirty="0" err="1" smtClean="0"/>
              <a:t>Produced</a:t>
            </a:r>
            <a:r>
              <a:rPr lang="da-DK" sz="2400" u="sng" dirty="0" smtClean="0"/>
              <a:t> by DBC</a:t>
            </a:r>
            <a:r>
              <a:rPr lang="da-DK" sz="2400" dirty="0" smtClean="0"/>
              <a:t>				             </a:t>
            </a:r>
            <a:r>
              <a:rPr lang="da-DK" sz="2400" u="sng" dirty="0" smtClean="0"/>
              <a:t>Year 2012</a:t>
            </a:r>
          </a:p>
          <a:p>
            <a:r>
              <a:rPr lang="da-DK" sz="2400" dirty="0" err="1" smtClean="0"/>
              <a:t>Books</a:t>
            </a:r>
            <a:r>
              <a:rPr lang="da-DK" sz="2400" dirty="0" smtClean="0"/>
              <a:t>: print and online				22.831</a:t>
            </a:r>
          </a:p>
          <a:p>
            <a:r>
              <a:rPr lang="da-DK" sz="2400" dirty="0" err="1" smtClean="0"/>
              <a:t>Audiobooks</a:t>
            </a:r>
            <a:r>
              <a:rPr lang="da-DK" sz="2400" dirty="0" smtClean="0"/>
              <a:t>: discs and online			  3.141</a:t>
            </a:r>
          </a:p>
          <a:p>
            <a:r>
              <a:rPr lang="da-DK" sz="2400" dirty="0" smtClean="0"/>
              <a:t>Video: discs and online				  3.844</a:t>
            </a:r>
          </a:p>
          <a:p>
            <a:r>
              <a:rPr lang="da-DK" sz="2400" dirty="0" smtClean="0"/>
              <a:t>Video games: discs and online			     212</a:t>
            </a:r>
          </a:p>
          <a:p>
            <a:r>
              <a:rPr lang="da-DK" sz="2400" dirty="0" smtClean="0"/>
              <a:t>Music </a:t>
            </a:r>
            <a:r>
              <a:rPr lang="da-DK" sz="2400" dirty="0" err="1" smtClean="0"/>
              <a:t>recordings</a:t>
            </a:r>
            <a:r>
              <a:rPr lang="da-DK" sz="2400" dirty="0" smtClean="0"/>
              <a:t>: vinyl, discs and online		  3.505</a:t>
            </a:r>
            <a:endParaRPr lang="da-DK" sz="2400" dirty="0"/>
          </a:p>
          <a:p>
            <a:r>
              <a:rPr lang="da-DK" sz="2400" dirty="0" err="1" smtClean="0"/>
              <a:t>Articles</a:t>
            </a:r>
            <a:r>
              <a:rPr lang="da-DK" sz="2400" dirty="0" smtClean="0"/>
              <a:t>: print and online				30.232</a:t>
            </a:r>
          </a:p>
          <a:p>
            <a:r>
              <a:rPr lang="da-DK" sz="2400" dirty="0" err="1" smtClean="0"/>
              <a:t>Reviews</a:t>
            </a:r>
            <a:r>
              <a:rPr lang="da-DK" sz="2400" dirty="0" smtClean="0"/>
              <a:t>: print and online				13.718</a:t>
            </a:r>
          </a:p>
          <a:p>
            <a:pPr marL="0" indent="0">
              <a:buNone/>
            </a:pPr>
            <a:r>
              <a:rPr lang="da-DK" sz="2400" dirty="0" smtClean="0"/>
              <a:t>In </a:t>
            </a:r>
            <a:r>
              <a:rPr lang="da-DK" sz="2400" dirty="0" err="1" smtClean="0"/>
              <a:t>some</a:t>
            </a:r>
            <a:r>
              <a:rPr lang="da-DK" sz="2400" dirty="0" smtClean="0"/>
              <a:t> cases, </a:t>
            </a:r>
            <a:r>
              <a:rPr lang="da-DK" sz="2400" dirty="0" err="1" smtClean="0"/>
              <a:t>registration</a:t>
            </a:r>
            <a:r>
              <a:rPr lang="da-DK" sz="2400" dirty="0" smtClean="0"/>
              <a:t> of online </a:t>
            </a:r>
            <a:r>
              <a:rPr lang="da-DK" sz="2400" dirty="0" err="1" smtClean="0"/>
              <a:t>resources</a:t>
            </a:r>
            <a:r>
              <a:rPr lang="da-DK" sz="2400" dirty="0" smtClean="0"/>
              <a:t> is </a:t>
            </a:r>
            <a:r>
              <a:rPr lang="da-DK" sz="2400" dirty="0" err="1" smtClean="0"/>
              <a:t>representative</a:t>
            </a:r>
            <a:r>
              <a:rPr lang="da-DK" sz="2400" dirty="0" smtClean="0"/>
              <a:t> </a:t>
            </a:r>
            <a:r>
              <a:rPr lang="da-DK" sz="2400" dirty="0" err="1" smtClean="0"/>
              <a:t>rather</a:t>
            </a:r>
            <a:r>
              <a:rPr lang="da-DK" sz="2400" dirty="0" smtClean="0"/>
              <a:t> than </a:t>
            </a:r>
            <a:r>
              <a:rPr lang="da-DK" sz="2400" dirty="0" err="1" smtClean="0"/>
              <a:t>exhaustive</a:t>
            </a:r>
            <a:r>
              <a:rPr lang="da-DK" sz="2400" dirty="0" smtClean="0"/>
              <a:t>.</a:t>
            </a:r>
          </a:p>
          <a:p>
            <a:pPr marL="0" indent="0">
              <a:buNone/>
            </a:pPr>
            <a:r>
              <a:rPr lang="da-DK" sz="2400" dirty="0"/>
              <a:t>The NB </a:t>
            </a:r>
            <a:r>
              <a:rPr lang="da-DK" sz="2400" dirty="0" err="1"/>
              <a:t>exists</a:t>
            </a:r>
            <a:r>
              <a:rPr lang="da-DK" sz="2400" dirty="0"/>
              <a:t> as </a:t>
            </a:r>
            <a:r>
              <a:rPr lang="da-DK" sz="2400" dirty="0" err="1"/>
              <a:t>bibliographic</a:t>
            </a:r>
            <a:r>
              <a:rPr lang="da-DK" sz="2400" dirty="0"/>
              <a:t> </a:t>
            </a:r>
            <a:r>
              <a:rPr lang="da-DK" sz="2400" dirty="0" err="1"/>
              <a:t>records</a:t>
            </a:r>
            <a:r>
              <a:rPr lang="da-DK" sz="2400" dirty="0"/>
              <a:t> </a:t>
            </a:r>
            <a:r>
              <a:rPr lang="da-DK" sz="2400" dirty="0" err="1"/>
              <a:t>only</a:t>
            </a:r>
            <a:r>
              <a:rPr lang="da-DK" sz="2400" dirty="0"/>
              <a:t>.</a:t>
            </a: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r>
              <a:rPr lang="da-DK" sz="2400" u="sng" dirty="0" err="1" smtClean="0"/>
              <a:t>Produced</a:t>
            </a:r>
            <a:r>
              <a:rPr lang="da-DK" sz="2400" u="sng" dirty="0" smtClean="0"/>
              <a:t> by the Royal Library: </a:t>
            </a:r>
            <a:r>
              <a:rPr lang="da-DK" sz="2400" dirty="0" err="1" smtClean="0"/>
              <a:t>Periodicals</a:t>
            </a:r>
            <a:r>
              <a:rPr lang="da-DK" sz="2400" dirty="0" smtClean="0"/>
              <a:t>, Maps, Music scores</a:t>
            </a:r>
          </a:p>
        </p:txBody>
      </p:sp>
      <p:sp>
        <p:nvSpPr>
          <p:cNvPr id="5" name="Tekstboks 4"/>
          <p:cNvSpPr txBox="1"/>
          <p:nvPr/>
        </p:nvSpPr>
        <p:spPr>
          <a:xfrm>
            <a:off x="1619672" y="44624"/>
            <a:ext cx="5847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200" b="1" dirty="0" smtClean="0"/>
              <a:t>The Danish National </a:t>
            </a:r>
            <a:r>
              <a:rPr lang="da-DK" sz="3200" b="1" dirty="0" err="1" smtClean="0"/>
              <a:t>Bibliography</a:t>
            </a:r>
            <a:endParaRPr lang="da-DK" sz="3200" b="1" dirty="0"/>
          </a:p>
        </p:txBody>
      </p:sp>
    </p:spTree>
    <p:extLst>
      <p:ext uri="{BB962C8B-B14F-4D97-AF65-F5344CB8AC3E}">
        <p14:creationId xmlns:p14="http://schemas.microsoft.com/office/powerpoint/2010/main" val="105654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4896544"/>
          </a:xfrm>
        </p:spPr>
        <p:txBody>
          <a:bodyPr>
            <a:noAutofit/>
          </a:bodyPr>
          <a:lstStyle/>
          <a:p>
            <a:r>
              <a:rPr lang="da-DK" sz="2400" dirty="0" smtClean="0"/>
              <a:t>All public and </a:t>
            </a:r>
            <a:r>
              <a:rPr lang="da-DK" sz="2400" dirty="0" err="1" smtClean="0"/>
              <a:t>school</a:t>
            </a:r>
            <a:r>
              <a:rPr lang="da-DK" sz="2400" dirty="0" smtClean="0"/>
              <a:t> </a:t>
            </a:r>
            <a:r>
              <a:rPr lang="da-DK" sz="2400" dirty="0" err="1" smtClean="0"/>
              <a:t>libraries</a:t>
            </a:r>
            <a:r>
              <a:rPr lang="da-DK" sz="2400" dirty="0" smtClean="0"/>
              <a:t> </a:t>
            </a:r>
            <a:r>
              <a:rPr lang="da-DK" sz="2400" dirty="0" err="1" smtClean="0"/>
              <a:t>subscribe</a:t>
            </a:r>
            <a:r>
              <a:rPr lang="da-DK" sz="2400" dirty="0" smtClean="0"/>
              <a:t> to </a:t>
            </a:r>
            <a:r>
              <a:rPr lang="da-DK" sz="2400" dirty="0" err="1" smtClean="0"/>
              <a:t>records</a:t>
            </a:r>
            <a:r>
              <a:rPr lang="da-DK" sz="2400" dirty="0" smtClean="0"/>
              <a:t> </a:t>
            </a:r>
            <a:r>
              <a:rPr lang="da-DK" sz="2400" dirty="0" err="1" smtClean="0"/>
              <a:t>created</a:t>
            </a:r>
            <a:r>
              <a:rPr lang="da-DK" sz="2400" dirty="0" smtClean="0"/>
              <a:t> by DBC</a:t>
            </a:r>
          </a:p>
          <a:p>
            <a:r>
              <a:rPr lang="da-DK" sz="2400" dirty="0" smtClean="0"/>
              <a:t>The </a:t>
            </a:r>
            <a:r>
              <a:rPr lang="da-DK" sz="2400" dirty="0" err="1" smtClean="0"/>
              <a:t>state</a:t>
            </a:r>
            <a:r>
              <a:rPr lang="da-DK" sz="2400" dirty="0" smtClean="0"/>
              <a:t> has </a:t>
            </a:r>
            <a:r>
              <a:rPr lang="da-DK" sz="2400" dirty="0" err="1" smtClean="0"/>
              <a:t>awarded</a:t>
            </a:r>
            <a:r>
              <a:rPr lang="da-DK" sz="2400" dirty="0" smtClean="0"/>
              <a:t> a </a:t>
            </a:r>
            <a:r>
              <a:rPr lang="da-DK" sz="2400" dirty="0" err="1" smtClean="0"/>
              <a:t>contract</a:t>
            </a:r>
            <a:r>
              <a:rPr lang="da-DK" sz="2400" dirty="0" smtClean="0"/>
              <a:t> for </a:t>
            </a:r>
            <a:r>
              <a:rPr lang="da-DK" sz="2400" dirty="0" err="1" smtClean="0"/>
              <a:t>producing</a:t>
            </a:r>
            <a:r>
              <a:rPr lang="da-DK" sz="2400" dirty="0" smtClean="0"/>
              <a:t> major parts of the NB to DBC</a:t>
            </a:r>
          </a:p>
          <a:p>
            <a:r>
              <a:rPr lang="da-DK" sz="2400" dirty="0" smtClean="0"/>
              <a:t>DBC </a:t>
            </a:r>
            <a:r>
              <a:rPr lang="da-DK" sz="2400" dirty="0" err="1" smtClean="0"/>
              <a:t>collaborates</a:t>
            </a:r>
            <a:r>
              <a:rPr lang="da-DK" sz="2400" dirty="0" smtClean="0"/>
              <a:t> with the </a:t>
            </a:r>
            <a:r>
              <a:rPr lang="da-DK" sz="2400" dirty="0" err="1" smtClean="0"/>
              <a:t>publishing</a:t>
            </a:r>
            <a:r>
              <a:rPr lang="da-DK" sz="2400" dirty="0" smtClean="0"/>
              <a:t> </a:t>
            </a:r>
            <a:r>
              <a:rPr lang="da-DK" sz="2400" dirty="0" err="1" smtClean="0"/>
              <a:t>industry</a:t>
            </a:r>
            <a:r>
              <a:rPr lang="da-DK" sz="2400" dirty="0" smtClean="0"/>
              <a:t> and legal </a:t>
            </a:r>
            <a:r>
              <a:rPr lang="da-DK" sz="2400" dirty="0" err="1" smtClean="0"/>
              <a:t>deposit</a:t>
            </a:r>
            <a:r>
              <a:rPr lang="da-DK" sz="2400" dirty="0" smtClean="0"/>
              <a:t> institutions</a:t>
            </a:r>
          </a:p>
          <a:p>
            <a:r>
              <a:rPr lang="da-DK" sz="2400" dirty="0" smtClean="0"/>
              <a:t>The book </a:t>
            </a:r>
            <a:r>
              <a:rPr lang="da-DK" sz="2400" dirty="0" err="1" smtClean="0"/>
              <a:t>trade</a:t>
            </a:r>
            <a:r>
              <a:rPr lang="da-DK" sz="2400" dirty="0" smtClean="0"/>
              <a:t> </a:t>
            </a:r>
            <a:r>
              <a:rPr lang="da-DK" sz="2400" dirty="0" err="1" smtClean="0"/>
              <a:t>relies</a:t>
            </a:r>
            <a:r>
              <a:rPr lang="da-DK" sz="2400" dirty="0" smtClean="0"/>
              <a:t> on NB metadata </a:t>
            </a:r>
            <a:r>
              <a:rPr lang="da-DK" sz="2400" dirty="0" err="1" smtClean="0"/>
              <a:t>rather</a:t>
            </a:r>
            <a:r>
              <a:rPr lang="da-DK" sz="2400" dirty="0" smtClean="0"/>
              <a:t> than the </a:t>
            </a:r>
            <a:r>
              <a:rPr lang="da-DK" sz="2400" dirty="0" err="1" smtClean="0"/>
              <a:t>other</a:t>
            </a:r>
            <a:r>
              <a:rPr lang="da-DK" sz="2400" dirty="0" smtClean="0"/>
              <a:t> </a:t>
            </a:r>
            <a:r>
              <a:rPr lang="da-DK" sz="2400" dirty="0" err="1" smtClean="0"/>
              <a:t>way</a:t>
            </a:r>
            <a:r>
              <a:rPr lang="da-DK" sz="2400" dirty="0" smtClean="0"/>
              <a:t> </a:t>
            </a:r>
            <a:r>
              <a:rPr lang="da-DK" sz="2400" dirty="0" err="1" smtClean="0"/>
              <a:t>around</a:t>
            </a:r>
            <a:endParaRPr lang="da-DK" sz="2400" dirty="0" smtClean="0"/>
          </a:p>
          <a:p>
            <a:r>
              <a:rPr lang="da-DK" sz="2400" dirty="0" smtClean="0"/>
              <a:t>NB data is </a:t>
            </a:r>
            <a:r>
              <a:rPr lang="da-DK" sz="2400" dirty="0" err="1" smtClean="0"/>
              <a:t>state</a:t>
            </a:r>
            <a:r>
              <a:rPr lang="da-DK" sz="2400" dirty="0" smtClean="0"/>
              <a:t> </a:t>
            </a:r>
            <a:r>
              <a:rPr lang="da-DK" sz="2400" dirty="0" err="1" smtClean="0"/>
              <a:t>property</a:t>
            </a:r>
            <a:r>
              <a:rPr lang="da-DK" sz="2400" dirty="0" smtClean="0"/>
              <a:t> and </a:t>
            </a:r>
            <a:r>
              <a:rPr lang="da-DK" sz="2400" dirty="0" err="1" smtClean="0"/>
              <a:t>free</a:t>
            </a:r>
            <a:r>
              <a:rPr lang="da-DK" sz="2400" dirty="0" smtClean="0"/>
              <a:t> to </a:t>
            </a:r>
            <a:r>
              <a:rPr lang="da-DK" sz="2400" dirty="0" err="1" smtClean="0"/>
              <a:t>use</a:t>
            </a:r>
            <a:endParaRPr lang="da-DK" sz="2400" dirty="0"/>
          </a:p>
          <a:p>
            <a:pPr marL="0" indent="0">
              <a:buNone/>
            </a:pPr>
            <a:endParaRPr lang="da-DK" sz="2400" dirty="0" smtClean="0"/>
          </a:p>
        </p:txBody>
      </p:sp>
      <p:sp>
        <p:nvSpPr>
          <p:cNvPr id="5" name="Tekstboks 4"/>
          <p:cNvSpPr txBox="1"/>
          <p:nvPr/>
        </p:nvSpPr>
        <p:spPr>
          <a:xfrm>
            <a:off x="827584" y="44624"/>
            <a:ext cx="7479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200" b="1" dirty="0" smtClean="0"/>
              <a:t>Danish metadata </a:t>
            </a:r>
            <a:r>
              <a:rPr lang="da-DK" sz="3200" b="1" dirty="0" err="1" smtClean="0"/>
              <a:t>ecosystem</a:t>
            </a:r>
            <a:r>
              <a:rPr lang="da-DK" sz="3200" b="1" dirty="0" smtClean="0"/>
              <a:t> </a:t>
            </a:r>
            <a:r>
              <a:rPr lang="da-DK" sz="3200" b="1" dirty="0" err="1" smtClean="0"/>
              <a:t>characteristics</a:t>
            </a:r>
            <a:endParaRPr lang="da-DK" sz="3200" b="1" dirty="0"/>
          </a:p>
        </p:txBody>
      </p:sp>
    </p:spTree>
    <p:extLst>
      <p:ext uri="{BB962C8B-B14F-4D97-AF65-F5344CB8AC3E}">
        <p14:creationId xmlns:p14="http://schemas.microsoft.com/office/powerpoint/2010/main" val="407758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51520" y="980728"/>
            <a:ext cx="8784976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2400" dirty="0" smtClean="0"/>
              <a:t>… </a:t>
            </a:r>
            <a:r>
              <a:rPr lang="da-DK" sz="2400" dirty="0" err="1" smtClean="0"/>
              <a:t>meaning</a:t>
            </a:r>
            <a:r>
              <a:rPr lang="da-DK" sz="2400" dirty="0" smtClean="0"/>
              <a:t> …</a:t>
            </a:r>
          </a:p>
          <a:p>
            <a:pPr marL="0" indent="0">
              <a:buNone/>
            </a:pPr>
            <a:endParaRPr lang="da-DK" sz="2400" dirty="0"/>
          </a:p>
          <a:p>
            <a:r>
              <a:rPr lang="da-DK" sz="2400" dirty="0" smtClean="0"/>
              <a:t>Libraries and book </a:t>
            </a:r>
            <a:r>
              <a:rPr lang="da-DK" sz="2400" dirty="0" err="1" smtClean="0"/>
              <a:t>trade</a:t>
            </a:r>
            <a:r>
              <a:rPr lang="da-DK" sz="2400" dirty="0" smtClean="0"/>
              <a:t> </a:t>
            </a:r>
            <a:r>
              <a:rPr lang="da-DK" sz="2400" dirty="0" err="1" smtClean="0"/>
              <a:t>depend</a:t>
            </a:r>
            <a:r>
              <a:rPr lang="da-DK" sz="2400" dirty="0" smtClean="0"/>
              <a:t> </a:t>
            </a:r>
            <a:r>
              <a:rPr lang="da-DK" sz="2400" dirty="0" err="1" smtClean="0"/>
              <a:t>heavily</a:t>
            </a:r>
            <a:r>
              <a:rPr lang="da-DK" sz="2400" dirty="0" smtClean="0"/>
              <a:t> on NB </a:t>
            </a:r>
          </a:p>
          <a:p>
            <a:r>
              <a:rPr lang="da-DK" sz="2400" dirty="0" err="1" smtClean="0"/>
              <a:t>Timeliness</a:t>
            </a:r>
            <a:r>
              <a:rPr lang="da-DK" sz="2400" dirty="0" smtClean="0"/>
              <a:t> is </a:t>
            </a:r>
            <a:r>
              <a:rPr lang="da-DK" sz="2400" dirty="0" err="1" smtClean="0"/>
              <a:t>crucial</a:t>
            </a:r>
            <a:r>
              <a:rPr lang="da-DK" sz="2400" dirty="0" smtClean="0"/>
              <a:t>: NB items </a:t>
            </a:r>
            <a:r>
              <a:rPr lang="da-DK" sz="2400" dirty="0" err="1" smtClean="0"/>
              <a:t>are</a:t>
            </a:r>
            <a:r>
              <a:rPr lang="da-DK" sz="2400" dirty="0" smtClean="0"/>
              <a:t> </a:t>
            </a:r>
            <a:r>
              <a:rPr lang="da-DK" sz="2400" dirty="0" err="1" smtClean="0"/>
              <a:t>received</a:t>
            </a:r>
            <a:r>
              <a:rPr lang="da-DK" sz="2400" dirty="0" smtClean="0"/>
              <a:t> from </a:t>
            </a:r>
            <a:r>
              <a:rPr lang="da-DK" sz="2400" dirty="0" err="1" smtClean="0"/>
              <a:t>publishers</a:t>
            </a:r>
            <a:r>
              <a:rPr lang="da-DK" sz="2400" dirty="0" smtClean="0"/>
              <a:t> – legal </a:t>
            </a:r>
            <a:r>
              <a:rPr lang="da-DK" sz="2400" dirty="0" err="1" smtClean="0"/>
              <a:t>deposit</a:t>
            </a:r>
            <a:r>
              <a:rPr lang="da-DK" sz="2400" dirty="0" smtClean="0"/>
              <a:t> as </a:t>
            </a:r>
            <a:r>
              <a:rPr lang="da-DK" sz="2400" dirty="0" err="1" smtClean="0"/>
              <a:t>fall</a:t>
            </a:r>
            <a:r>
              <a:rPr lang="da-DK" sz="2400" dirty="0" smtClean="0"/>
              <a:t> back </a:t>
            </a:r>
          </a:p>
          <a:p>
            <a:r>
              <a:rPr lang="da-DK" sz="2400" dirty="0"/>
              <a:t>Metadata </a:t>
            </a:r>
            <a:r>
              <a:rPr lang="da-DK" sz="2400" dirty="0" err="1"/>
              <a:t>production</a:t>
            </a:r>
            <a:r>
              <a:rPr lang="da-DK" sz="2400" dirty="0"/>
              <a:t> </a:t>
            </a:r>
            <a:r>
              <a:rPr lang="da-DK" sz="2400" dirty="0" err="1"/>
              <a:t>synergies</a:t>
            </a:r>
            <a:r>
              <a:rPr lang="da-DK" sz="2400" dirty="0"/>
              <a:t>: NB and </a:t>
            </a:r>
            <a:r>
              <a:rPr lang="da-DK" sz="2400" dirty="0" err="1"/>
              <a:t>library</a:t>
            </a:r>
            <a:r>
              <a:rPr lang="da-DK" sz="2400" dirty="0"/>
              <a:t> metadata in </a:t>
            </a:r>
            <a:r>
              <a:rPr lang="da-DK" sz="2400" dirty="0" err="1"/>
              <a:t>one</a:t>
            </a:r>
            <a:r>
              <a:rPr lang="da-DK" sz="2400" dirty="0"/>
              <a:t> </a:t>
            </a:r>
            <a:r>
              <a:rPr lang="da-DK" sz="2400" dirty="0" err="1"/>
              <a:t>process</a:t>
            </a:r>
            <a:r>
              <a:rPr lang="da-DK" sz="2400" dirty="0"/>
              <a:t> and in </a:t>
            </a:r>
            <a:r>
              <a:rPr lang="da-DK" sz="2400" dirty="0" err="1"/>
              <a:t>one</a:t>
            </a:r>
            <a:r>
              <a:rPr lang="da-DK" sz="2400" dirty="0"/>
              <a:t> </a:t>
            </a:r>
            <a:r>
              <a:rPr lang="da-DK" sz="2400" dirty="0" err="1"/>
              <a:t>record</a:t>
            </a:r>
            <a:endParaRPr lang="da-DK" sz="2400" dirty="0"/>
          </a:p>
          <a:p>
            <a:r>
              <a:rPr lang="da-DK" sz="2400" dirty="0" smtClean="0"/>
              <a:t>All </a:t>
            </a:r>
            <a:r>
              <a:rPr lang="da-DK" sz="2400" dirty="0" err="1" smtClean="0"/>
              <a:t>libraries</a:t>
            </a:r>
            <a:r>
              <a:rPr lang="da-DK" sz="2400" dirty="0" smtClean="0"/>
              <a:t> </a:t>
            </a:r>
            <a:r>
              <a:rPr lang="da-DK" sz="2400" dirty="0" err="1" smtClean="0"/>
              <a:t>share</a:t>
            </a:r>
            <a:r>
              <a:rPr lang="da-DK" sz="2400" dirty="0" smtClean="0"/>
              <a:t> </a:t>
            </a:r>
            <a:r>
              <a:rPr lang="da-DK" sz="2400" dirty="0" err="1" smtClean="0"/>
              <a:t>records</a:t>
            </a:r>
            <a:r>
              <a:rPr lang="da-DK" sz="2400" dirty="0" smtClean="0"/>
              <a:t> at a </a:t>
            </a:r>
            <a:r>
              <a:rPr lang="da-DK" sz="2400" dirty="0" err="1" smtClean="0"/>
              <a:t>logical</a:t>
            </a:r>
            <a:r>
              <a:rPr lang="da-DK" sz="2400" dirty="0" smtClean="0"/>
              <a:t> </a:t>
            </a:r>
            <a:r>
              <a:rPr lang="da-DK" sz="2400" dirty="0" err="1" smtClean="0"/>
              <a:t>level</a:t>
            </a:r>
            <a:r>
              <a:rPr lang="da-DK" sz="2400" dirty="0" smtClean="0"/>
              <a:t> </a:t>
            </a:r>
          </a:p>
        </p:txBody>
      </p:sp>
      <p:sp>
        <p:nvSpPr>
          <p:cNvPr id="5" name="Tekstboks 4"/>
          <p:cNvSpPr txBox="1"/>
          <p:nvPr/>
        </p:nvSpPr>
        <p:spPr>
          <a:xfrm>
            <a:off x="827584" y="44624"/>
            <a:ext cx="7479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200" b="1" dirty="0" smtClean="0"/>
              <a:t>Danish metadata </a:t>
            </a:r>
            <a:r>
              <a:rPr lang="da-DK" sz="3200" b="1" dirty="0" err="1" smtClean="0"/>
              <a:t>ecosystem</a:t>
            </a:r>
            <a:r>
              <a:rPr lang="da-DK" sz="3200" b="1" dirty="0" smtClean="0"/>
              <a:t> </a:t>
            </a:r>
            <a:r>
              <a:rPr lang="da-DK" sz="3200" b="1" dirty="0" err="1" smtClean="0"/>
              <a:t>characteristics</a:t>
            </a:r>
            <a:endParaRPr lang="da-DK" sz="3200" b="1" dirty="0"/>
          </a:p>
        </p:txBody>
      </p:sp>
    </p:spTree>
    <p:extLst>
      <p:ext uri="{BB962C8B-B14F-4D97-AF65-F5344CB8AC3E}">
        <p14:creationId xmlns:p14="http://schemas.microsoft.com/office/powerpoint/2010/main" val="337863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42304" y="3861048"/>
            <a:ext cx="3881624" cy="23762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2400" dirty="0" smtClean="0"/>
              <a:t>Annotations, </a:t>
            </a:r>
            <a:r>
              <a:rPr lang="da-DK" sz="2400" dirty="0" err="1" smtClean="0"/>
              <a:t>subject</a:t>
            </a:r>
            <a:r>
              <a:rPr lang="da-DK" sz="2400" dirty="0" smtClean="0"/>
              <a:t> </a:t>
            </a:r>
            <a:r>
              <a:rPr lang="da-DK" sz="2400" dirty="0" err="1" smtClean="0"/>
              <a:t>headings</a:t>
            </a:r>
            <a:r>
              <a:rPr lang="da-DK" sz="2400" dirty="0" smtClean="0"/>
              <a:t> etc.</a:t>
            </a:r>
            <a:endParaRPr lang="da-DK" sz="2400" dirty="0"/>
          </a:p>
        </p:txBody>
      </p:sp>
      <p:sp>
        <p:nvSpPr>
          <p:cNvPr id="4" name="Ellipse 3"/>
          <p:cNvSpPr/>
          <p:nvPr/>
        </p:nvSpPr>
        <p:spPr>
          <a:xfrm>
            <a:off x="683568" y="5085184"/>
            <a:ext cx="2520280" cy="108012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National </a:t>
            </a:r>
            <a:r>
              <a:rPr lang="da-DK" sz="2400" dirty="0" err="1" smtClean="0"/>
              <a:t>bibliography</a:t>
            </a:r>
            <a:endParaRPr lang="da-DK" sz="2400" dirty="0"/>
          </a:p>
        </p:txBody>
      </p:sp>
      <p:sp>
        <p:nvSpPr>
          <p:cNvPr id="6" name="Tekstboks 5"/>
          <p:cNvSpPr txBox="1"/>
          <p:nvPr/>
        </p:nvSpPr>
        <p:spPr>
          <a:xfrm>
            <a:off x="827584" y="116632"/>
            <a:ext cx="7479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200" b="1" dirty="0"/>
              <a:t>Danish </a:t>
            </a:r>
            <a:r>
              <a:rPr lang="da-DK" sz="3200" b="1" dirty="0" smtClean="0"/>
              <a:t>metadata </a:t>
            </a:r>
            <a:r>
              <a:rPr lang="da-DK" sz="3200" b="1" dirty="0" err="1" smtClean="0"/>
              <a:t>ecosystem</a:t>
            </a:r>
            <a:r>
              <a:rPr lang="da-DK" sz="3200" b="1" dirty="0" smtClean="0"/>
              <a:t> </a:t>
            </a:r>
            <a:r>
              <a:rPr lang="da-DK" sz="3200" b="1" dirty="0" err="1" smtClean="0"/>
              <a:t>characteristics</a:t>
            </a:r>
            <a:endParaRPr lang="da-DK" sz="3200" b="1" dirty="0"/>
          </a:p>
        </p:txBody>
      </p:sp>
      <p:sp>
        <p:nvSpPr>
          <p:cNvPr id="7" name="Magnetpladelager 6"/>
          <p:cNvSpPr/>
          <p:nvPr/>
        </p:nvSpPr>
        <p:spPr>
          <a:xfrm>
            <a:off x="4932040" y="3781914"/>
            <a:ext cx="2066528" cy="1795028"/>
          </a:xfrm>
          <a:prstGeom prst="flowChartMagneticDisk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Union </a:t>
            </a:r>
            <a:r>
              <a:rPr lang="da-DK" dirty="0" err="1" smtClean="0"/>
              <a:t>catalog</a:t>
            </a:r>
            <a:endParaRPr lang="da-DK" dirty="0"/>
          </a:p>
        </p:txBody>
      </p:sp>
      <p:sp>
        <p:nvSpPr>
          <p:cNvPr id="9" name="Højrepil 8"/>
          <p:cNvSpPr/>
          <p:nvPr/>
        </p:nvSpPr>
        <p:spPr>
          <a:xfrm>
            <a:off x="3953632" y="4528544"/>
            <a:ext cx="978408" cy="48463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boks 9"/>
          <p:cNvSpPr txBox="1"/>
          <p:nvPr/>
        </p:nvSpPr>
        <p:spPr>
          <a:xfrm>
            <a:off x="4860032" y="5939988"/>
            <a:ext cx="2236894" cy="461665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sz="2400" dirty="0" smtClean="0"/>
              <a:t>1 </a:t>
            </a:r>
            <a:r>
              <a:rPr lang="da-DK" sz="2400" dirty="0" err="1" smtClean="0"/>
              <a:t>title</a:t>
            </a:r>
            <a:r>
              <a:rPr lang="da-DK" sz="2400" dirty="0" smtClean="0"/>
              <a:t> = 1 </a:t>
            </a:r>
            <a:r>
              <a:rPr lang="da-DK" sz="2400" dirty="0" err="1" smtClean="0"/>
              <a:t>record</a:t>
            </a:r>
            <a:endParaRPr lang="da-DK" sz="2400" dirty="0"/>
          </a:p>
        </p:txBody>
      </p:sp>
      <p:sp>
        <p:nvSpPr>
          <p:cNvPr id="11" name="Tekstboks 10"/>
          <p:cNvSpPr txBox="1"/>
          <p:nvPr/>
        </p:nvSpPr>
        <p:spPr>
          <a:xfrm>
            <a:off x="1475656" y="6300028"/>
            <a:ext cx="996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err="1" smtClean="0"/>
              <a:t>record</a:t>
            </a:r>
            <a:endParaRPr lang="da-DK" sz="2400" dirty="0"/>
          </a:p>
        </p:txBody>
      </p:sp>
      <p:sp>
        <p:nvSpPr>
          <p:cNvPr id="12" name="Rektangel 11"/>
          <p:cNvSpPr/>
          <p:nvPr/>
        </p:nvSpPr>
        <p:spPr>
          <a:xfrm>
            <a:off x="3609442" y="1946488"/>
            <a:ext cx="1152128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Local ILS</a:t>
            </a:r>
            <a:endParaRPr lang="da-DK" sz="2400" dirty="0"/>
          </a:p>
        </p:txBody>
      </p:sp>
      <p:sp>
        <p:nvSpPr>
          <p:cNvPr id="13" name="Rektangel 12"/>
          <p:cNvSpPr/>
          <p:nvPr/>
        </p:nvSpPr>
        <p:spPr>
          <a:xfrm>
            <a:off x="6372200" y="1700808"/>
            <a:ext cx="1152128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Local ILS</a:t>
            </a:r>
            <a:endParaRPr lang="da-DK" sz="2400" dirty="0"/>
          </a:p>
        </p:txBody>
      </p:sp>
      <p:sp>
        <p:nvSpPr>
          <p:cNvPr id="15" name="Højrepil 14"/>
          <p:cNvSpPr/>
          <p:nvPr/>
        </p:nvSpPr>
        <p:spPr>
          <a:xfrm rot="13200000">
            <a:off x="4272366" y="3118652"/>
            <a:ext cx="978408" cy="48463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Højrepil 15"/>
          <p:cNvSpPr/>
          <p:nvPr/>
        </p:nvSpPr>
        <p:spPr>
          <a:xfrm rot="17400000">
            <a:off x="6284471" y="2967248"/>
            <a:ext cx="978408" cy="48463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Rektangel 13"/>
          <p:cNvSpPr/>
          <p:nvPr/>
        </p:nvSpPr>
        <p:spPr>
          <a:xfrm>
            <a:off x="7884368" y="4170784"/>
            <a:ext cx="1152128" cy="9144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Book </a:t>
            </a:r>
            <a:r>
              <a:rPr lang="da-DK" sz="2400" dirty="0" err="1" smtClean="0"/>
              <a:t>trade</a:t>
            </a:r>
            <a:endParaRPr lang="da-DK" sz="2400" dirty="0"/>
          </a:p>
        </p:txBody>
      </p:sp>
      <p:sp>
        <p:nvSpPr>
          <p:cNvPr id="17" name="Højrepil 16"/>
          <p:cNvSpPr/>
          <p:nvPr/>
        </p:nvSpPr>
        <p:spPr>
          <a:xfrm>
            <a:off x="7092280" y="4509120"/>
            <a:ext cx="690376" cy="48463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817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/>
          <p:cNvSpPr/>
          <p:nvPr/>
        </p:nvSpPr>
        <p:spPr>
          <a:xfrm>
            <a:off x="1835696" y="980728"/>
            <a:ext cx="5472608" cy="488967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2400" dirty="0" err="1" smtClean="0"/>
              <a:t>Adding</a:t>
            </a:r>
            <a:r>
              <a:rPr lang="da-DK" sz="2400" dirty="0" smtClean="0"/>
              <a:t> open </a:t>
            </a:r>
            <a:r>
              <a:rPr lang="da-DK" sz="2400" dirty="0" err="1" smtClean="0"/>
              <a:t>functionality</a:t>
            </a:r>
            <a:endParaRPr lang="da-DK" sz="2400" dirty="0"/>
          </a:p>
        </p:txBody>
      </p:sp>
      <p:sp>
        <p:nvSpPr>
          <p:cNvPr id="23" name="Ellipse 22"/>
          <p:cNvSpPr/>
          <p:nvPr/>
        </p:nvSpPr>
        <p:spPr>
          <a:xfrm>
            <a:off x="1979712" y="1412776"/>
            <a:ext cx="5184576" cy="4176464"/>
          </a:xfrm>
          <a:prstGeom prst="ellipse">
            <a:avLst/>
          </a:prstGeom>
          <a:solidFill>
            <a:srgbClr val="5F8761"/>
          </a:solidFill>
          <a:ln>
            <a:solidFill>
              <a:srgbClr val="5F87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2400" dirty="0" smtClean="0"/>
              <a:t>Integration with </a:t>
            </a:r>
            <a:r>
              <a:rPr lang="da-DK" sz="2400" dirty="0" err="1" smtClean="0"/>
              <a:t>aggregated</a:t>
            </a:r>
            <a:r>
              <a:rPr lang="da-DK" sz="2400" dirty="0" smtClean="0"/>
              <a:t> datasets</a:t>
            </a:r>
            <a:endParaRPr lang="da-DK" sz="2400" dirty="0"/>
          </a:p>
        </p:txBody>
      </p:sp>
      <p:sp>
        <p:nvSpPr>
          <p:cNvPr id="4" name="Ellipse 3"/>
          <p:cNvSpPr/>
          <p:nvPr/>
        </p:nvSpPr>
        <p:spPr>
          <a:xfrm>
            <a:off x="2267744" y="2780928"/>
            <a:ext cx="4608512" cy="259228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a-DK" dirty="0"/>
          </a:p>
        </p:txBody>
      </p:sp>
      <p:sp>
        <p:nvSpPr>
          <p:cNvPr id="2" name="Tekstboks 1"/>
          <p:cNvSpPr txBox="1"/>
          <p:nvPr/>
        </p:nvSpPr>
        <p:spPr>
          <a:xfrm>
            <a:off x="2051720" y="116632"/>
            <a:ext cx="5031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200" b="1" dirty="0" err="1" smtClean="0"/>
              <a:t>Opening</a:t>
            </a:r>
            <a:r>
              <a:rPr lang="da-DK" sz="3200" b="1" dirty="0" smtClean="0"/>
              <a:t> up the </a:t>
            </a:r>
            <a:r>
              <a:rPr lang="da-DK" sz="3200" b="1" dirty="0" err="1" smtClean="0"/>
              <a:t>bibliography</a:t>
            </a:r>
            <a:endParaRPr lang="da-DK" sz="3200" b="1" dirty="0"/>
          </a:p>
        </p:txBody>
      </p:sp>
      <p:sp>
        <p:nvSpPr>
          <p:cNvPr id="3" name="Ellipse 2"/>
          <p:cNvSpPr/>
          <p:nvPr/>
        </p:nvSpPr>
        <p:spPr>
          <a:xfrm>
            <a:off x="3347864" y="4075330"/>
            <a:ext cx="2448272" cy="937845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National </a:t>
            </a:r>
            <a:r>
              <a:rPr lang="da-DK" sz="2400" dirty="0" err="1" smtClean="0"/>
              <a:t>bibliography</a:t>
            </a:r>
            <a:endParaRPr lang="da-DK" sz="2400" dirty="0"/>
          </a:p>
        </p:txBody>
      </p:sp>
      <p:sp>
        <p:nvSpPr>
          <p:cNvPr id="5" name="Tekstboks 4"/>
          <p:cNvSpPr txBox="1"/>
          <p:nvPr/>
        </p:nvSpPr>
        <p:spPr>
          <a:xfrm>
            <a:off x="3491880" y="4941168"/>
            <a:ext cx="227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 err="1" smtClean="0"/>
              <a:t>Bibliographic</a:t>
            </a:r>
            <a:r>
              <a:rPr lang="da-DK" sz="2000" dirty="0" smtClean="0"/>
              <a:t> </a:t>
            </a:r>
            <a:r>
              <a:rPr lang="da-DK" sz="2000" dirty="0" err="1" smtClean="0"/>
              <a:t>record</a:t>
            </a:r>
            <a:endParaRPr lang="da-DK" sz="2000" dirty="0"/>
          </a:p>
        </p:txBody>
      </p:sp>
      <p:cxnSp>
        <p:nvCxnSpPr>
          <p:cNvPr id="11" name="Buet forbindelse 10"/>
          <p:cNvCxnSpPr>
            <a:stCxn id="3" idx="6"/>
            <a:endCxn id="13" idx="0"/>
          </p:cNvCxnSpPr>
          <p:nvPr/>
        </p:nvCxnSpPr>
        <p:spPr>
          <a:xfrm>
            <a:off x="5796136" y="4544253"/>
            <a:ext cx="1892008" cy="1438126"/>
          </a:xfrm>
          <a:prstGeom prst="curvedConnector2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boks 12"/>
          <p:cNvSpPr txBox="1"/>
          <p:nvPr/>
        </p:nvSpPr>
        <p:spPr>
          <a:xfrm>
            <a:off x="6300192" y="5982379"/>
            <a:ext cx="2775904" cy="830997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400" dirty="0" err="1" smtClean="0"/>
              <a:t>Unrestricted</a:t>
            </a:r>
            <a:r>
              <a:rPr lang="da-DK" sz="2400" dirty="0" smtClean="0"/>
              <a:t>,</a:t>
            </a:r>
          </a:p>
          <a:p>
            <a:pPr algn="ctr"/>
            <a:r>
              <a:rPr lang="da-DK" sz="2400" dirty="0" smtClean="0"/>
              <a:t> </a:t>
            </a:r>
            <a:r>
              <a:rPr lang="da-DK" sz="2400" dirty="0" err="1" smtClean="0"/>
              <a:t>free</a:t>
            </a:r>
            <a:r>
              <a:rPr lang="da-DK" sz="2400" dirty="0" smtClean="0"/>
              <a:t> of charge </a:t>
            </a:r>
            <a:r>
              <a:rPr lang="da-DK" sz="2400" dirty="0" err="1" smtClean="0"/>
              <a:t>usage</a:t>
            </a:r>
            <a:endParaRPr lang="da-DK" sz="2400" dirty="0"/>
          </a:p>
        </p:txBody>
      </p:sp>
      <p:cxnSp>
        <p:nvCxnSpPr>
          <p:cNvPr id="17" name="Buet forbindelse 16"/>
          <p:cNvCxnSpPr>
            <a:stCxn id="3" idx="2"/>
            <a:endCxn id="20" idx="3"/>
          </p:cNvCxnSpPr>
          <p:nvPr/>
        </p:nvCxnSpPr>
        <p:spPr>
          <a:xfrm rot="10800000" flipV="1">
            <a:off x="1619672" y="4544253"/>
            <a:ext cx="1728192" cy="1388478"/>
          </a:xfrm>
          <a:prstGeom prst="curvedConnector3">
            <a:avLst>
              <a:gd name="adj1" fmla="val 50000"/>
            </a:avLst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boks 19"/>
          <p:cNvSpPr txBox="1"/>
          <p:nvPr/>
        </p:nvSpPr>
        <p:spPr>
          <a:xfrm>
            <a:off x="35840" y="5517232"/>
            <a:ext cx="1583832" cy="830997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sz="2400" dirty="0" err="1" smtClean="0"/>
              <a:t>Linked</a:t>
            </a:r>
            <a:endParaRPr lang="da-DK" sz="2400" dirty="0" smtClean="0"/>
          </a:p>
          <a:p>
            <a:pPr algn="ctr"/>
            <a:r>
              <a:rPr lang="da-DK" sz="2400" dirty="0" smtClean="0"/>
              <a:t> Open Data</a:t>
            </a:r>
            <a:endParaRPr lang="da-DK" sz="2400" dirty="0"/>
          </a:p>
        </p:txBody>
      </p:sp>
      <p:sp>
        <p:nvSpPr>
          <p:cNvPr id="30" name="Tekstboks 29"/>
          <p:cNvSpPr txBox="1"/>
          <p:nvPr/>
        </p:nvSpPr>
        <p:spPr>
          <a:xfrm>
            <a:off x="2682914" y="2876743"/>
            <a:ext cx="36933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400" dirty="0" smtClean="0">
                <a:solidFill>
                  <a:schemeClr val="bg1"/>
                </a:solidFill>
              </a:rPr>
              <a:t>Integration with</a:t>
            </a:r>
          </a:p>
          <a:p>
            <a:pPr algn="ctr"/>
            <a:r>
              <a:rPr lang="da-DK" sz="2400" dirty="0" err="1" smtClean="0">
                <a:solidFill>
                  <a:schemeClr val="bg1"/>
                </a:solidFill>
              </a:rPr>
              <a:t>library</a:t>
            </a:r>
            <a:r>
              <a:rPr lang="da-DK" sz="2400" dirty="0" smtClean="0">
                <a:solidFill>
                  <a:schemeClr val="bg1"/>
                </a:solidFill>
              </a:rPr>
              <a:t> </a:t>
            </a:r>
            <a:r>
              <a:rPr lang="da-DK" sz="2400" dirty="0" err="1">
                <a:solidFill>
                  <a:schemeClr val="bg1"/>
                </a:solidFill>
              </a:rPr>
              <a:t>specific</a:t>
            </a:r>
            <a:r>
              <a:rPr lang="da-DK" sz="2400" dirty="0">
                <a:solidFill>
                  <a:schemeClr val="bg1"/>
                </a:solidFill>
              </a:rPr>
              <a:t> </a:t>
            </a:r>
            <a:r>
              <a:rPr lang="da-DK" sz="2400" dirty="0" smtClean="0">
                <a:solidFill>
                  <a:schemeClr val="bg1"/>
                </a:solidFill>
              </a:rPr>
              <a:t>annotations, </a:t>
            </a:r>
          </a:p>
          <a:p>
            <a:pPr algn="ctr"/>
            <a:r>
              <a:rPr lang="da-DK" sz="2400" dirty="0" err="1" smtClean="0">
                <a:solidFill>
                  <a:schemeClr val="bg1"/>
                </a:solidFill>
              </a:rPr>
              <a:t>subject</a:t>
            </a:r>
            <a:r>
              <a:rPr lang="da-DK" sz="2400" dirty="0" smtClean="0">
                <a:solidFill>
                  <a:schemeClr val="bg1"/>
                </a:solidFill>
              </a:rPr>
              <a:t> </a:t>
            </a:r>
            <a:r>
              <a:rPr lang="da-DK" sz="2400" dirty="0" err="1">
                <a:solidFill>
                  <a:schemeClr val="bg1"/>
                </a:solidFill>
              </a:rPr>
              <a:t>headings</a:t>
            </a:r>
            <a:r>
              <a:rPr lang="da-DK" sz="2400" dirty="0">
                <a:solidFill>
                  <a:schemeClr val="bg1"/>
                </a:solidFill>
              </a:rPr>
              <a:t> etc.</a:t>
            </a:r>
          </a:p>
          <a:p>
            <a:endParaRPr lang="da-DK" dirty="0"/>
          </a:p>
        </p:txBody>
      </p:sp>
      <p:sp>
        <p:nvSpPr>
          <p:cNvPr id="21" name="Tekstboks 20"/>
          <p:cNvSpPr txBox="1"/>
          <p:nvPr/>
        </p:nvSpPr>
        <p:spPr>
          <a:xfrm>
            <a:off x="35496" y="3429000"/>
            <a:ext cx="1526152" cy="120032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400" dirty="0" smtClean="0"/>
              <a:t>WWW</a:t>
            </a:r>
          </a:p>
          <a:p>
            <a:pPr algn="ctr"/>
            <a:r>
              <a:rPr lang="da-DK" sz="2400" dirty="0" err="1" smtClean="0"/>
              <a:t>search</a:t>
            </a:r>
            <a:r>
              <a:rPr lang="da-DK" sz="2400" dirty="0" smtClean="0"/>
              <a:t> </a:t>
            </a:r>
            <a:r>
              <a:rPr lang="da-DK" sz="2400" dirty="0" err="1" smtClean="0"/>
              <a:t>engines</a:t>
            </a:r>
            <a:endParaRPr lang="da-DK" sz="2400" dirty="0"/>
          </a:p>
        </p:txBody>
      </p:sp>
      <p:cxnSp>
        <p:nvCxnSpPr>
          <p:cNvPr id="24" name="Buet forbindelse 23"/>
          <p:cNvCxnSpPr>
            <a:endCxn id="21" idx="3"/>
          </p:cNvCxnSpPr>
          <p:nvPr/>
        </p:nvCxnSpPr>
        <p:spPr>
          <a:xfrm rot="10800000">
            <a:off x="1561648" y="4029165"/>
            <a:ext cx="1866610" cy="324906"/>
          </a:xfrm>
          <a:prstGeom prst="curvedConnector3">
            <a:avLst>
              <a:gd name="adj1" fmla="val 50000"/>
            </a:avLst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01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" grpId="0" animBg="1"/>
      <p:bldP spid="4" grpId="0" animBg="1"/>
      <p:bldP spid="5" grpId="0"/>
      <p:bldP spid="13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boks 2"/>
          <p:cNvSpPr txBox="1"/>
          <p:nvPr/>
        </p:nvSpPr>
        <p:spPr>
          <a:xfrm>
            <a:off x="1187624" y="116632"/>
            <a:ext cx="6787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200" b="1" dirty="0" err="1" smtClean="0"/>
              <a:t>Adding</a:t>
            </a:r>
            <a:r>
              <a:rPr lang="da-DK" sz="3200" b="1" dirty="0" smtClean="0"/>
              <a:t> open </a:t>
            </a:r>
            <a:r>
              <a:rPr lang="da-DK" sz="3200" b="1" dirty="0" err="1" smtClean="0"/>
              <a:t>functionality</a:t>
            </a:r>
            <a:r>
              <a:rPr lang="da-DK" sz="3200" b="1" dirty="0" smtClean="0"/>
              <a:t> to metadata</a:t>
            </a:r>
            <a:endParaRPr lang="da-DK" sz="3200" b="1" dirty="0"/>
          </a:p>
        </p:txBody>
      </p:sp>
      <p:sp>
        <p:nvSpPr>
          <p:cNvPr id="7" name="Magnetpladelager 6"/>
          <p:cNvSpPr/>
          <p:nvPr/>
        </p:nvSpPr>
        <p:spPr>
          <a:xfrm>
            <a:off x="683568" y="2636912"/>
            <a:ext cx="2066528" cy="2088232"/>
          </a:xfrm>
          <a:prstGeom prst="flowChartMagneticDisk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DanBib</a:t>
            </a:r>
          </a:p>
          <a:p>
            <a:pPr algn="ctr"/>
            <a:r>
              <a:rPr lang="da-DK" sz="2400" dirty="0" smtClean="0"/>
              <a:t>(Union </a:t>
            </a:r>
            <a:r>
              <a:rPr lang="da-DK" sz="2400" dirty="0" err="1" smtClean="0"/>
              <a:t>catalog</a:t>
            </a:r>
            <a:r>
              <a:rPr lang="da-DK" sz="2400" dirty="0" smtClean="0"/>
              <a:t>)</a:t>
            </a:r>
            <a:endParaRPr lang="da-DK" sz="2400" dirty="0"/>
          </a:p>
        </p:txBody>
      </p:sp>
      <p:sp>
        <p:nvSpPr>
          <p:cNvPr id="8" name="Højrepil 7"/>
          <p:cNvSpPr/>
          <p:nvPr/>
        </p:nvSpPr>
        <p:spPr>
          <a:xfrm>
            <a:off x="3203848" y="2636912"/>
            <a:ext cx="2016224" cy="72008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err="1" smtClean="0">
                <a:solidFill>
                  <a:schemeClr val="bg1"/>
                </a:solidFill>
              </a:rPr>
              <a:t>Functionality</a:t>
            </a:r>
            <a:endParaRPr lang="da-DK" sz="2400" dirty="0">
              <a:solidFill>
                <a:schemeClr val="bg1"/>
              </a:solidFill>
            </a:endParaRPr>
          </a:p>
        </p:txBody>
      </p:sp>
      <p:sp>
        <p:nvSpPr>
          <p:cNvPr id="9" name="Højrepil 8"/>
          <p:cNvSpPr/>
          <p:nvPr/>
        </p:nvSpPr>
        <p:spPr>
          <a:xfrm>
            <a:off x="3203848" y="3933056"/>
            <a:ext cx="2016224" cy="72008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>
                <a:solidFill>
                  <a:schemeClr val="bg1"/>
                </a:solidFill>
              </a:rPr>
              <a:t>Metadata</a:t>
            </a:r>
            <a:endParaRPr lang="da-DK" sz="2400" dirty="0">
              <a:solidFill>
                <a:schemeClr val="bg1"/>
              </a:solidFill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6156176" y="2420888"/>
            <a:ext cx="12961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Webservice</a:t>
            </a:r>
            <a:endParaRPr lang="da-DK" dirty="0"/>
          </a:p>
        </p:txBody>
      </p:sp>
      <p:sp>
        <p:nvSpPr>
          <p:cNvPr id="11" name="Rektangel 10"/>
          <p:cNvSpPr/>
          <p:nvPr/>
        </p:nvSpPr>
        <p:spPr>
          <a:xfrm>
            <a:off x="6012160" y="2564904"/>
            <a:ext cx="12961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Webservice</a:t>
            </a:r>
            <a:endParaRPr lang="da-DK" dirty="0"/>
          </a:p>
        </p:txBody>
      </p:sp>
      <p:sp>
        <p:nvSpPr>
          <p:cNvPr id="12" name="Rektangel 11"/>
          <p:cNvSpPr/>
          <p:nvPr/>
        </p:nvSpPr>
        <p:spPr>
          <a:xfrm>
            <a:off x="5868144" y="2708920"/>
            <a:ext cx="12961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Webservice</a:t>
            </a:r>
            <a:endParaRPr lang="da-DK" dirty="0"/>
          </a:p>
        </p:txBody>
      </p:sp>
      <p:sp>
        <p:nvSpPr>
          <p:cNvPr id="13" name="Rektangel 12"/>
          <p:cNvSpPr/>
          <p:nvPr/>
        </p:nvSpPr>
        <p:spPr>
          <a:xfrm>
            <a:off x="5724128" y="2852936"/>
            <a:ext cx="12961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Web service</a:t>
            </a:r>
            <a:endParaRPr lang="da-DK" sz="2400" dirty="0"/>
          </a:p>
        </p:txBody>
      </p:sp>
      <p:sp>
        <p:nvSpPr>
          <p:cNvPr id="14" name="Magnetpladelager 13"/>
          <p:cNvSpPr/>
          <p:nvPr/>
        </p:nvSpPr>
        <p:spPr>
          <a:xfrm>
            <a:off x="5724128" y="3863054"/>
            <a:ext cx="1508212" cy="158217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Data </a:t>
            </a:r>
            <a:r>
              <a:rPr lang="da-DK" sz="2400" dirty="0" err="1" smtClean="0"/>
              <a:t>well</a:t>
            </a:r>
            <a:endParaRPr lang="da-DK" sz="2400" dirty="0"/>
          </a:p>
        </p:txBody>
      </p:sp>
      <p:cxnSp>
        <p:nvCxnSpPr>
          <p:cNvPr id="16" name="Lige forbindelse 15"/>
          <p:cNvCxnSpPr>
            <a:stCxn id="13" idx="2"/>
          </p:cNvCxnSpPr>
          <p:nvPr/>
        </p:nvCxnSpPr>
        <p:spPr>
          <a:xfrm>
            <a:off x="6372200" y="3429000"/>
            <a:ext cx="0" cy="43405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boks 17"/>
          <p:cNvSpPr txBox="1"/>
          <p:nvPr/>
        </p:nvSpPr>
        <p:spPr>
          <a:xfrm>
            <a:off x="1331640" y="5939988"/>
            <a:ext cx="6471259" cy="461665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sz="2400" dirty="0" err="1" smtClean="0"/>
              <a:t>Migrating</a:t>
            </a:r>
            <a:r>
              <a:rPr lang="da-DK" sz="2400" dirty="0" smtClean="0"/>
              <a:t> to a Service </a:t>
            </a:r>
            <a:r>
              <a:rPr lang="da-DK" sz="2400" dirty="0" err="1" smtClean="0"/>
              <a:t>Oriented</a:t>
            </a:r>
            <a:r>
              <a:rPr lang="da-DK" sz="2400" dirty="0" smtClean="0"/>
              <a:t> Architecture (SOA)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05729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395536" y="116632"/>
            <a:ext cx="8298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200" b="1" dirty="0" smtClean="0"/>
              <a:t>The data </a:t>
            </a:r>
            <a:r>
              <a:rPr lang="da-DK" sz="3200" b="1" dirty="0" err="1" smtClean="0"/>
              <a:t>well</a:t>
            </a:r>
            <a:r>
              <a:rPr lang="da-DK" sz="3200" b="1" dirty="0" smtClean="0"/>
              <a:t> – more than </a:t>
            </a:r>
            <a:r>
              <a:rPr lang="da-DK" sz="3200" b="1" dirty="0" err="1" smtClean="0"/>
              <a:t>bibliographic</a:t>
            </a:r>
            <a:r>
              <a:rPr lang="da-DK" sz="3200" b="1" dirty="0" smtClean="0"/>
              <a:t> </a:t>
            </a:r>
            <a:r>
              <a:rPr lang="da-DK" sz="3200" b="1" dirty="0" err="1" smtClean="0"/>
              <a:t>records</a:t>
            </a:r>
            <a:endParaRPr lang="da-DK" sz="3200" b="1" dirty="0"/>
          </a:p>
        </p:txBody>
      </p:sp>
      <p:sp>
        <p:nvSpPr>
          <p:cNvPr id="3" name="Tekstboks 2"/>
          <p:cNvSpPr txBox="1"/>
          <p:nvPr/>
        </p:nvSpPr>
        <p:spPr>
          <a:xfrm>
            <a:off x="251520" y="1988840"/>
            <a:ext cx="2132828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sz="2400" dirty="0" err="1" smtClean="0"/>
              <a:t>Structured</a:t>
            </a:r>
            <a:r>
              <a:rPr lang="da-DK" sz="2400" dirty="0" smtClean="0"/>
              <a:t> data</a:t>
            </a:r>
            <a:endParaRPr lang="da-DK" sz="2400" dirty="0"/>
          </a:p>
        </p:txBody>
      </p:sp>
      <p:sp>
        <p:nvSpPr>
          <p:cNvPr id="4" name="Tekstboks 3"/>
          <p:cNvSpPr txBox="1"/>
          <p:nvPr/>
        </p:nvSpPr>
        <p:spPr>
          <a:xfrm>
            <a:off x="251520" y="2708920"/>
            <a:ext cx="1182631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sz="2400" dirty="0" smtClean="0"/>
              <a:t>Full </a:t>
            </a:r>
            <a:r>
              <a:rPr lang="da-DK" sz="2400" dirty="0" err="1" smtClean="0"/>
              <a:t>text</a:t>
            </a:r>
            <a:endParaRPr lang="da-DK" sz="2400" dirty="0"/>
          </a:p>
        </p:txBody>
      </p:sp>
      <p:sp>
        <p:nvSpPr>
          <p:cNvPr id="5" name="Tekstboks 4"/>
          <p:cNvSpPr txBox="1"/>
          <p:nvPr/>
        </p:nvSpPr>
        <p:spPr>
          <a:xfrm>
            <a:off x="261475" y="3419708"/>
            <a:ext cx="1070165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sz="2400" dirty="0" smtClean="0"/>
              <a:t>Images</a:t>
            </a:r>
            <a:endParaRPr lang="da-DK" sz="2400" dirty="0"/>
          </a:p>
        </p:txBody>
      </p:sp>
      <p:sp>
        <p:nvSpPr>
          <p:cNvPr id="6" name="Tekstboks 5"/>
          <p:cNvSpPr txBox="1"/>
          <p:nvPr/>
        </p:nvSpPr>
        <p:spPr>
          <a:xfrm>
            <a:off x="251520" y="4139788"/>
            <a:ext cx="918841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sz="2400" dirty="0" smtClean="0"/>
              <a:t>Audio</a:t>
            </a:r>
            <a:endParaRPr lang="da-DK" sz="2400" dirty="0"/>
          </a:p>
        </p:txBody>
      </p:sp>
      <p:sp>
        <p:nvSpPr>
          <p:cNvPr id="7" name="Tekstboks 6"/>
          <p:cNvSpPr txBox="1"/>
          <p:nvPr/>
        </p:nvSpPr>
        <p:spPr>
          <a:xfrm>
            <a:off x="251520" y="4859868"/>
            <a:ext cx="907621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sz="2400" dirty="0" smtClean="0"/>
              <a:t>Video</a:t>
            </a:r>
            <a:endParaRPr lang="da-DK" sz="2400" dirty="0"/>
          </a:p>
        </p:txBody>
      </p:sp>
      <p:sp>
        <p:nvSpPr>
          <p:cNvPr id="8" name="Højre klammeparentes 7"/>
          <p:cNvSpPr/>
          <p:nvPr/>
        </p:nvSpPr>
        <p:spPr>
          <a:xfrm>
            <a:off x="2555776" y="2173506"/>
            <a:ext cx="371472" cy="2871028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/>
          <p:cNvSpPr/>
          <p:nvPr/>
        </p:nvSpPr>
        <p:spPr>
          <a:xfrm>
            <a:off x="3059832" y="2852936"/>
            <a:ext cx="18722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dirty="0" err="1" smtClean="0"/>
              <a:t>Structurize</a:t>
            </a:r>
            <a:endParaRPr lang="da-DK" sz="2400" dirty="0" smtClean="0"/>
          </a:p>
          <a:p>
            <a:r>
              <a:rPr lang="da-DK" sz="2400" dirty="0" err="1" smtClean="0"/>
              <a:t>Harmonize</a:t>
            </a:r>
            <a:endParaRPr lang="da-DK" sz="2400" dirty="0" smtClean="0"/>
          </a:p>
          <a:p>
            <a:r>
              <a:rPr lang="da-DK" sz="2400" dirty="0" err="1" smtClean="0"/>
              <a:t>Relate</a:t>
            </a:r>
            <a:endParaRPr lang="da-DK" sz="2400" dirty="0" smtClean="0"/>
          </a:p>
          <a:p>
            <a:r>
              <a:rPr lang="da-DK" sz="2400" dirty="0" smtClean="0"/>
              <a:t>Index</a:t>
            </a:r>
            <a:endParaRPr lang="da-DK" sz="2400" dirty="0"/>
          </a:p>
        </p:txBody>
      </p:sp>
      <p:sp>
        <p:nvSpPr>
          <p:cNvPr id="10" name="Højrepil 9"/>
          <p:cNvSpPr/>
          <p:nvPr/>
        </p:nvSpPr>
        <p:spPr>
          <a:xfrm>
            <a:off x="5076056" y="3429000"/>
            <a:ext cx="792088" cy="400690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Magnetpladelager 10"/>
          <p:cNvSpPr/>
          <p:nvPr/>
        </p:nvSpPr>
        <p:spPr>
          <a:xfrm>
            <a:off x="6304148" y="2790220"/>
            <a:ext cx="1508212" cy="17189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Data </a:t>
            </a:r>
            <a:r>
              <a:rPr lang="da-DK" sz="2400" dirty="0" err="1" smtClean="0"/>
              <a:t>well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147196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3063</TotalTime>
  <Words>688</Words>
  <Application>Microsoft Office PowerPoint</Application>
  <PresentationFormat>Skærmshow (4:3)</PresentationFormat>
  <Paragraphs>185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22</vt:i4>
      </vt:variant>
    </vt:vector>
  </HeadingPairs>
  <TitlesOfParts>
    <vt:vector size="23" baseType="lpstr">
      <vt:lpstr>Kontortema</vt:lpstr>
      <vt:lpstr>The Danish Scenario: taking Danish National Bibliography reuse to the next level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DBC 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Innovation on the collaborative</dc:title>
  <dc:creator>CHA</dc:creator>
  <cp:lastModifiedBy>Marianne Hermansen</cp:lastModifiedBy>
  <cp:revision>166</cp:revision>
  <cp:lastPrinted>2013-08-05T11:39:47Z</cp:lastPrinted>
  <dcterms:created xsi:type="dcterms:W3CDTF">2013-05-24T12:23:22Z</dcterms:created>
  <dcterms:modified xsi:type="dcterms:W3CDTF">2013-09-02T12:15:08Z</dcterms:modified>
</cp:coreProperties>
</file>